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Anton"/>
      <p:regular r:id="rId26"/>
    </p:embeddedFont>
    <p:embeddedFont>
      <p:font typeface="Helvetica Neue"/>
      <p:regular r:id="rId27"/>
      <p:bold r:id="rId28"/>
      <p:italic r:id="rId29"/>
      <p:boldItalic r:id="rId30"/>
    </p:embeddedFont>
    <p:embeddedFont>
      <p:font typeface="Helvetica Neue Light"/>
      <p:regular r:id="rId31"/>
      <p:bold r:id="rId32"/>
      <p:italic r:id="rId33"/>
      <p:boldItalic r:id="rId34"/>
    </p:embeddedFont>
    <p:embeddedFont>
      <p:font typeface="DM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Anton-regular.fntdata"/><Relationship Id="rId25" Type="http://schemas.openxmlformats.org/officeDocument/2006/relationships/slide" Target="slides/slide20.xml"/><Relationship Id="rId28" Type="http://schemas.openxmlformats.org/officeDocument/2006/relationships/font" Target="fonts/HelveticaNeue-bold.fntdata"/><Relationship Id="rId27" Type="http://schemas.openxmlformats.org/officeDocument/2006/relationships/font" Target="fonts/HelveticaNeue-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Light-regular.fntdata"/><Relationship Id="rId30" Type="http://schemas.openxmlformats.org/officeDocument/2006/relationships/font" Target="fonts/HelveticaNeue-boldItalic.fntdata"/><Relationship Id="rId11" Type="http://schemas.openxmlformats.org/officeDocument/2006/relationships/slide" Target="slides/slide6.xml"/><Relationship Id="rId33" Type="http://schemas.openxmlformats.org/officeDocument/2006/relationships/font" Target="fonts/HelveticaNeueLight-italic.fntdata"/><Relationship Id="rId10" Type="http://schemas.openxmlformats.org/officeDocument/2006/relationships/slide" Target="slides/slide5.xml"/><Relationship Id="rId32" Type="http://schemas.openxmlformats.org/officeDocument/2006/relationships/font" Target="fonts/HelveticaNeueLight-bold.fntdata"/><Relationship Id="rId13" Type="http://schemas.openxmlformats.org/officeDocument/2006/relationships/slide" Target="slides/slide8.xml"/><Relationship Id="rId35" Type="http://schemas.openxmlformats.org/officeDocument/2006/relationships/font" Target="fonts/DMSans-regular.fntdata"/><Relationship Id="rId12" Type="http://schemas.openxmlformats.org/officeDocument/2006/relationships/slide" Target="slides/slide7.xml"/><Relationship Id="rId34" Type="http://schemas.openxmlformats.org/officeDocument/2006/relationships/font" Target="fonts/HelveticaNeueLight-boldItalic.fntdata"/><Relationship Id="rId15" Type="http://schemas.openxmlformats.org/officeDocument/2006/relationships/slide" Target="slides/slide10.xml"/><Relationship Id="rId37" Type="http://schemas.openxmlformats.org/officeDocument/2006/relationships/font" Target="fonts/DMSans-italic.fntdata"/><Relationship Id="rId14" Type="http://schemas.openxmlformats.org/officeDocument/2006/relationships/slide" Target="slides/slide9.xml"/><Relationship Id="rId36" Type="http://schemas.openxmlformats.org/officeDocument/2006/relationships/font" Target="fonts/DMSans-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DM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1b9c94418f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1b9c94418f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21b9c94418f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f7f462eca9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g1f7f462eca9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1f7f462eca9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1b9c94418f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1b9c94418f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21b9c94418f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ff3f8825b2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g1ff3f8825b2_0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Contexto: Contexto del proyecto (I.e motivación, situación general del problema, etc.)</a:t>
            </a:r>
            <a:endParaRPr/>
          </a:p>
          <a:p>
            <a:pPr indent="0" lvl="0" marL="0" rtl="0" algn="l">
              <a:spcBef>
                <a:spcPts val="0"/>
              </a:spcBef>
              <a:spcAft>
                <a:spcPts val="0"/>
              </a:spcAft>
              <a:buNone/>
            </a:pPr>
            <a:r>
              <a:rPr lang="en-US"/>
              <a:t>Audiencia: esto es para que los lectores sepan de primera mano si este es un proyecto que puede beneficiarles.</a:t>
            </a:r>
            <a:endParaRPr/>
          </a:p>
        </p:txBody>
      </p:sp>
      <p:sp>
        <p:nvSpPr>
          <p:cNvPr id="312" name="Google Shape;312;g1ff3f8825b2_0_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1b9c94418f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g21b9c94418f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Contexto: Contexto del proyecto (I.e motivación, situación general del problema, etc.)</a:t>
            </a:r>
            <a:endParaRPr/>
          </a:p>
          <a:p>
            <a:pPr indent="0" lvl="0" marL="0" rtl="0" algn="l">
              <a:spcBef>
                <a:spcPts val="0"/>
              </a:spcBef>
              <a:spcAft>
                <a:spcPts val="0"/>
              </a:spcAft>
              <a:buNone/>
            </a:pPr>
            <a:r>
              <a:rPr lang="en-US"/>
              <a:t>Audiencia: esto es para que los lectores sepan de primera mano si este es un proyecto que puede beneficiarles.</a:t>
            </a:r>
            <a:endParaRPr/>
          </a:p>
        </p:txBody>
      </p:sp>
      <p:sp>
        <p:nvSpPr>
          <p:cNvPr id="321" name="Google Shape;321;g21b9c94418f_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ff3f8825b2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g1ff3f8825b2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1ff3f8825b2_0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1b9c94418f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g21b9c94418f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21b9c94418f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Contexto: Contexto del proyecto (I.e motivación, situación general del problema, etc.)</a:t>
            </a:r>
            <a:endParaRPr/>
          </a:p>
          <a:p>
            <a:pPr indent="0" lvl="0" marL="0" rtl="0" algn="l">
              <a:spcBef>
                <a:spcPts val="0"/>
              </a:spcBef>
              <a:spcAft>
                <a:spcPts val="0"/>
              </a:spcAft>
              <a:buNone/>
            </a:pPr>
            <a:r>
              <a:rPr lang="en-US"/>
              <a:t>Audiencia: esto es para que los lectores sepan de primera mano si este es un proyecto que puede beneficiarles.</a:t>
            </a:r>
            <a:endParaRPr/>
          </a:p>
        </p:txBody>
      </p:sp>
      <p:sp>
        <p:nvSpPr>
          <p:cNvPr id="159" name="Google Shape;15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ff3f8825b2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g1ff3f8825b2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1ff3f8825b2_0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ff3f8825b2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g1ff3f8825b2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1ff3f8825b2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f3f8825b2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g1ff3f8825b2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1ff3f8825b2_0_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Custom Layout">
  <p:cSld name="33_Custom Layout">
    <p:spTree>
      <p:nvGrpSpPr>
        <p:cNvPr id="15" name="Shape 1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1"/>
          <p:cNvSpPr/>
          <p:nvPr>
            <p:ph idx="2" type="pic"/>
          </p:nvPr>
        </p:nvSpPr>
        <p:spPr>
          <a:xfrm>
            <a:off x="5183188" y="987425"/>
            <a:ext cx="6172200" cy="4873625"/>
          </a:xfrm>
          <a:prstGeom prst="rect">
            <a:avLst/>
          </a:prstGeom>
          <a:noFill/>
          <a:ln>
            <a:noFill/>
          </a:ln>
        </p:spPr>
      </p:sp>
      <p:sp>
        <p:nvSpPr>
          <p:cNvPr id="69" name="Google Shape;69;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85" name="Shape 85"/>
        <p:cNvGrpSpPr/>
        <p:nvPr/>
      </p:nvGrpSpPr>
      <p:grpSpPr>
        <a:xfrm>
          <a:off x="0" y="0"/>
          <a:ext cx="0" cy="0"/>
          <a:chOff x="0" y="0"/>
          <a:chExt cx="0" cy="0"/>
        </a:xfrm>
      </p:grpSpPr>
      <p:sp>
        <p:nvSpPr>
          <p:cNvPr id="86" name="Google Shape;86;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Custom Layout">
  <p:cSld name="33_Custom Layout">
    <p:spTree>
      <p:nvGrpSpPr>
        <p:cNvPr id="88" name="Shape 8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9" name="Shape 89"/>
        <p:cNvGrpSpPr/>
        <p:nvPr/>
      </p:nvGrpSpPr>
      <p:grpSpPr>
        <a:xfrm>
          <a:off x="0" y="0"/>
          <a:ext cx="0" cy="0"/>
          <a:chOff x="0" y="0"/>
          <a:chExt cx="0" cy="0"/>
        </a:xfrm>
      </p:grpSpPr>
      <p:sp>
        <p:nvSpPr>
          <p:cNvPr id="90" name="Google Shape;90;p1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1" name="Google Shape;91;p1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2" name="Google Shape;92;p17"/>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93" name="Google Shape;93;p17"/>
          <p:cNvSpPr txBox="1"/>
          <p:nvPr>
            <p:ph idx="1" type="body"/>
          </p:nvPr>
        </p:nvSpPr>
        <p:spPr>
          <a:xfrm>
            <a:off x="381000" y="476098"/>
            <a:ext cx="8821738" cy="50777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 name="Google Shape;94;p17"/>
          <p:cNvSpPr txBox="1"/>
          <p:nvPr>
            <p:ph idx="2" type="body"/>
          </p:nvPr>
        </p:nvSpPr>
        <p:spPr>
          <a:xfrm>
            <a:off x="381000" y="983871"/>
            <a:ext cx="6745288" cy="424807"/>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95" name="Shape 95"/>
        <p:cNvGrpSpPr/>
        <p:nvPr/>
      </p:nvGrpSpPr>
      <p:grpSpPr>
        <a:xfrm>
          <a:off x="0" y="0"/>
          <a:ext cx="0" cy="0"/>
          <a:chOff x="0" y="0"/>
          <a:chExt cx="0" cy="0"/>
        </a:xfrm>
      </p:grpSpPr>
      <p:sp>
        <p:nvSpPr>
          <p:cNvPr id="96" name="Google Shape;96;p18"/>
          <p:cNvSpPr/>
          <p:nvPr/>
        </p:nvSpPr>
        <p:spPr>
          <a:xfrm>
            <a:off x="0" y="5787"/>
            <a:ext cx="12192000" cy="6858000"/>
          </a:xfrm>
          <a:prstGeom prst="rect">
            <a:avLst/>
          </a:prstGeom>
          <a:gradFill>
            <a:gsLst>
              <a:gs pos="0">
                <a:srgbClr val="01BAFF"/>
              </a:gs>
              <a:gs pos="100000">
                <a:srgbClr val="00F4FE"/>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18"/>
          <p:cNvSpPr txBox="1"/>
          <p:nvPr>
            <p:ph idx="11" type="ftr"/>
          </p:nvPr>
        </p:nvSpPr>
        <p:spPr>
          <a:xfrm>
            <a:off x="381002" y="6519009"/>
            <a:ext cx="5714999" cy="206375"/>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05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8" name="Google Shape;98;p18"/>
          <p:cNvSpPr txBox="1"/>
          <p:nvPr>
            <p:ph idx="12" type="sldNum"/>
          </p:nvPr>
        </p:nvSpPr>
        <p:spPr>
          <a:xfrm>
            <a:off x="11506202" y="6519009"/>
            <a:ext cx="685798" cy="206375"/>
          </a:xfrm>
          <a:prstGeom prst="rect">
            <a:avLst/>
          </a:prstGeom>
          <a:noFill/>
          <a:ln>
            <a:noFill/>
          </a:ln>
        </p:spPr>
        <p:txBody>
          <a:bodyPr anchorCtr="0" anchor="ctr" bIns="0" lIns="0" spcFirstLastPara="1" rIns="0" wrap="square" tIns="0">
            <a:noAutofit/>
          </a:bodyPr>
          <a:lstStyle>
            <a:lvl1pPr indent="0" lvl="0" marL="0" marR="0" rtl="0" algn="l">
              <a:spcBef>
                <a:spcPts val="0"/>
              </a:spcBef>
              <a:buNone/>
              <a:defRPr b="0" i="0" sz="1050">
                <a:solidFill>
                  <a:schemeClr val="dk1"/>
                </a:solidFill>
                <a:latin typeface="Arial"/>
                <a:ea typeface="Arial"/>
                <a:cs typeface="Arial"/>
                <a:sym typeface="Arial"/>
              </a:defRPr>
            </a:lvl1pPr>
            <a:lvl2pPr indent="0" lvl="1" marL="0" marR="0" rtl="0" algn="l">
              <a:spcBef>
                <a:spcPts val="0"/>
              </a:spcBef>
              <a:buNone/>
              <a:defRPr b="0" i="0" sz="1050">
                <a:solidFill>
                  <a:schemeClr val="dk1"/>
                </a:solidFill>
                <a:latin typeface="Arial"/>
                <a:ea typeface="Arial"/>
                <a:cs typeface="Arial"/>
                <a:sym typeface="Arial"/>
              </a:defRPr>
            </a:lvl2pPr>
            <a:lvl3pPr indent="0" lvl="2" marL="0" marR="0" rtl="0" algn="l">
              <a:spcBef>
                <a:spcPts val="0"/>
              </a:spcBef>
              <a:buNone/>
              <a:defRPr b="0" i="0" sz="1050">
                <a:solidFill>
                  <a:schemeClr val="dk1"/>
                </a:solidFill>
                <a:latin typeface="Arial"/>
                <a:ea typeface="Arial"/>
                <a:cs typeface="Arial"/>
                <a:sym typeface="Arial"/>
              </a:defRPr>
            </a:lvl3pPr>
            <a:lvl4pPr indent="0" lvl="3" marL="0" marR="0" rtl="0" algn="l">
              <a:spcBef>
                <a:spcPts val="0"/>
              </a:spcBef>
              <a:buNone/>
              <a:defRPr b="0" i="0" sz="1050">
                <a:solidFill>
                  <a:schemeClr val="dk1"/>
                </a:solidFill>
                <a:latin typeface="Arial"/>
                <a:ea typeface="Arial"/>
                <a:cs typeface="Arial"/>
                <a:sym typeface="Arial"/>
              </a:defRPr>
            </a:lvl4pPr>
            <a:lvl5pPr indent="0" lvl="4" marL="0" marR="0" rtl="0" algn="l">
              <a:spcBef>
                <a:spcPts val="0"/>
              </a:spcBef>
              <a:buNone/>
              <a:defRPr b="0" i="0" sz="1050">
                <a:solidFill>
                  <a:schemeClr val="dk1"/>
                </a:solidFill>
                <a:latin typeface="Arial"/>
                <a:ea typeface="Arial"/>
                <a:cs typeface="Arial"/>
                <a:sym typeface="Arial"/>
              </a:defRPr>
            </a:lvl5pPr>
            <a:lvl6pPr indent="0" lvl="5" marL="0" marR="0" rtl="0" algn="l">
              <a:spcBef>
                <a:spcPts val="0"/>
              </a:spcBef>
              <a:buNone/>
              <a:defRPr b="0" i="0" sz="1050">
                <a:solidFill>
                  <a:schemeClr val="dk1"/>
                </a:solidFill>
                <a:latin typeface="Arial"/>
                <a:ea typeface="Arial"/>
                <a:cs typeface="Arial"/>
                <a:sym typeface="Arial"/>
              </a:defRPr>
            </a:lvl6pPr>
            <a:lvl7pPr indent="0" lvl="6" marL="0" marR="0" rtl="0" algn="l">
              <a:spcBef>
                <a:spcPts val="0"/>
              </a:spcBef>
              <a:buNone/>
              <a:defRPr b="0" i="0" sz="1050">
                <a:solidFill>
                  <a:schemeClr val="dk1"/>
                </a:solidFill>
                <a:latin typeface="Arial"/>
                <a:ea typeface="Arial"/>
                <a:cs typeface="Arial"/>
                <a:sym typeface="Arial"/>
              </a:defRPr>
            </a:lvl7pPr>
            <a:lvl8pPr indent="0" lvl="7" marL="0" marR="0" rtl="0" algn="l">
              <a:spcBef>
                <a:spcPts val="0"/>
              </a:spcBef>
              <a:buNone/>
              <a:defRPr b="0" i="0" sz="1050">
                <a:solidFill>
                  <a:schemeClr val="dk1"/>
                </a:solidFill>
                <a:latin typeface="Arial"/>
                <a:ea typeface="Arial"/>
                <a:cs typeface="Arial"/>
                <a:sym typeface="Arial"/>
              </a:defRPr>
            </a:lvl8pPr>
            <a:lvl9pPr indent="0" lvl="8" marL="0" marR="0" rtl="0" algn="l">
              <a:spcBef>
                <a:spcPts val="0"/>
              </a:spcBef>
              <a:buNone/>
              <a:defRPr b="0" i="0" sz="10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99" name="Google Shape;99;p18"/>
          <p:cNvSpPr txBox="1"/>
          <p:nvPr>
            <p:ph idx="1" type="body"/>
          </p:nvPr>
        </p:nvSpPr>
        <p:spPr>
          <a:xfrm>
            <a:off x="349250" y="2317283"/>
            <a:ext cx="11493500" cy="22234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00" name="Shape 100"/>
        <p:cNvGrpSpPr/>
        <p:nvPr/>
      </p:nvGrpSpPr>
      <p:grpSpPr>
        <a:xfrm>
          <a:off x="0" y="0"/>
          <a:ext cx="0" cy="0"/>
          <a:chOff x="0" y="0"/>
          <a:chExt cx="0" cy="0"/>
        </a:xfrm>
      </p:grpSpPr>
      <p:sp>
        <p:nvSpPr>
          <p:cNvPr id="101" name="Google Shape;101;p19"/>
          <p:cNvSpPr/>
          <p:nvPr/>
        </p:nvSpPr>
        <p:spPr>
          <a:xfrm>
            <a:off x="0" y="0"/>
            <a:ext cx="12192000" cy="6858000"/>
          </a:xfrm>
          <a:prstGeom prst="rect">
            <a:avLst/>
          </a:prstGeom>
          <a:gradFill>
            <a:gsLst>
              <a:gs pos="0">
                <a:srgbClr val="00F4FE"/>
              </a:gs>
              <a:gs pos="99000">
                <a:srgbClr val="08FA7B"/>
              </a:gs>
              <a:gs pos="100000">
                <a:srgbClr val="08FA7B"/>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 name="Google Shape;102;p19"/>
          <p:cNvSpPr txBox="1"/>
          <p:nvPr>
            <p:ph idx="11" type="ftr"/>
          </p:nvPr>
        </p:nvSpPr>
        <p:spPr>
          <a:xfrm>
            <a:off x="381002" y="6519009"/>
            <a:ext cx="5714999" cy="206375"/>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05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3" name="Google Shape;103;p19"/>
          <p:cNvSpPr txBox="1"/>
          <p:nvPr>
            <p:ph idx="12" type="sldNum"/>
          </p:nvPr>
        </p:nvSpPr>
        <p:spPr>
          <a:xfrm>
            <a:off x="11506202" y="6519009"/>
            <a:ext cx="685798" cy="206375"/>
          </a:xfrm>
          <a:prstGeom prst="rect">
            <a:avLst/>
          </a:prstGeom>
          <a:noFill/>
          <a:ln>
            <a:noFill/>
          </a:ln>
        </p:spPr>
        <p:txBody>
          <a:bodyPr anchorCtr="0" anchor="ctr" bIns="0" lIns="0" spcFirstLastPara="1" rIns="0" wrap="square" tIns="0">
            <a:noAutofit/>
          </a:bodyPr>
          <a:lstStyle>
            <a:lvl1pPr indent="0" lvl="0" marL="0" marR="0" rtl="0" algn="l">
              <a:spcBef>
                <a:spcPts val="0"/>
              </a:spcBef>
              <a:buNone/>
              <a:defRPr b="0" i="0" sz="1050">
                <a:solidFill>
                  <a:schemeClr val="dk1"/>
                </a:solidFill>
                <a:latin typeface="Arial"/>
                <a:ea typeface="Arial"/>
                <a:cs typeface="Arial"/>
                <a:sym typeface="Arial"/>
              </a:defRPr>
            </a:lvl1pPr>
            <a:lvl2pPr indent="0" lvl="1" marL="0" marR="0" rtl="0" algn="l">
              <a:spcBef>
                <a:spcPts val="0"/>
              </a:spcBef>
              <a:buNone/>
              <a:defRPr b="0" i="0" sz="1050">
                <a:solidFill>
                  <a:schemeClr val="dk1"/>
                </a:solidFill>
                <a:latin typeface="Arial"/>
                <a:ea typeface="Arial"/>
                <a:cs typeface="Arial"/>
                <a:sym typeface="Arial"/>
              </a:defRPr>
            </a:lvl2pPr>
            <a:lvl3pPr indent="0" lvl="2" marL="0" marR="0" rtl="0" algn="l">
              <a:spcBef>
                <a:spcPts val="0"/>
              </a:spcBef>
              <a:buNone/>
              <a:defRPr b="0" i="0" sz="1050">
                <a:solidFill>
                  <a:schemeClr val="dk1"/>
                </a:solidFill>
                <a:latin typeface="Arial"/>
                <a:ea typeface="Arial"/>
                <a:cs typeface="Arial"/>
                <a:sym typeface="Arial"/>
              </a:defRPr>
            </a:lvl3pPr>
            <a:lvl4pPr indent="0" lvl="3" marL="0" marR="0" rtl="0" algn="l">
              <a:spcBef>
                <a:spcPts val="0"/>
              </a:spcBef>
              <a:buNone/>
              <a:defRPr b="0" i="0" sz="1050">
                <a:solidFill>
                  <a:schemeClr val="dk1"/>
                </a:solidFill>
                <a:latin typeface="Arial"/>
                <a:ea typeface="Arial"/>
                <a:cs typeface="Arial"/>
                <a:sym typeface="Arial"/>
              </a:defRPr>
            </a:lvl4pPr>
            <a:lvl5pPr indent="0" lvl="4" marL="0" marR="0" rtl="0" algn="l">
              <a:spcBef>
                <a:spcPts val="0"/>
              </a:spcBef>
              <a:buNone/>
              <a:defRPr b="0" i="0" sz="1050">
                <a:solidFill>
                  <a:schemeClr val="dk1"/>
                </a:solidFill>
                <a:latin typeface="Arial"/>
                <a:ea typeface="Arial"/>
                <a:cs typeface="Arial"/>
                <a:sym typeface="Arial"/>
              </a:defRPr>
            </a:lvl5pPr>
            <a:lvl6pPr indent="0" lvl="5" marL="0" marR="0" rtl="0" algn="l">
              <a:spcBef>
                <a:spcPts val="0"/>
              </a:spcBef>
              <a:buNone/>
              <a:defRPr b="0" i="0" sz="1050">
                <a:solidFill>
                  <a:schemeClr val="dk1"/>
                </a:solidFill>
                <a:latin typeface="Arial"/>
                <a:ea typeface="Arial"/>
                <a:cs typeface="Arial"/>
                <a:sym typeface="Arial"/>
              </a:defRPr>
            </a:lvl6pPr>
            <a:lvl7pPr indent="0" lvl="6" marL="0" marR="0" rtl="0" algn="l">
              <a:spcBef>
                <a:spcPts val="0"/>
              </a:spcBef>
              <a:buNone/>
              <a:defRPr b="0" i="0" sz="1050">
                <a:solidFill>
                  <a:schemeClr val="dk1"/>
                </a:solidFill>
                <a:latin typeface="Arial"/>
                <a:ea typeface="Arial"/>
                <a:cs typeface="Arial"/>
                <a:sym typeface="Arial"/>
              </a:defRPr>
            </a:lvl7pPr>
            <a:lvl8pPr indent="0" lvl="7" marL="0" marR="0" rtl="0" algn="l">
              <a:spcBef>
                <a:spcPts val="0"/>
              </a:spcBef>
              <a:buNone/>
              <a:defRPr b="0" i="0" sz="1050">
                <a:solidFill>
                  <a:schemeClr val="dk1"/>
                </a:solidFill>
                <a:latin typeface="Arial"/>
                <a:ea typeface="Arial"/>
                <a:cs typeface="Arial"/>
                <a:sym typeface="Arial"/>
              </a:defRPr>
            </a:lvl8pPr>
            <a:lvl9pPr indent="0" lvl="8" marL="0" marR="0" rtl="0" algn="l">
              <a:spcBef>
                <a:spcPts val="0"/>
              </a:spcBef>
              <a:buNone/>
              <a:defRPr b="0" i="0" sz="10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04" name="Google Shape;104;p19"/>
          <p:cNvSpPr txBox="1"/>
          <p:nvPr>
            <p:ph idx="1" type="body"/>
          </p:nvPr>
        </p:nvSpPr>
        <p:spPr>
          <a:xfrm>
            <a:off x="349250" y="2317283"/>
            <a:ext cx="11493500" cy="22234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spTree>
      <p:nvGrpSpPr>
        <p:cNvPr id="105" name="Shape 105"/>
        <p:cNvGrpSpPr/>
        <p:nvPr/>
      </p:nvGrpSpPr>
      <p:grpSpPr>
        <a:xfrm>
          <a:off x="0" y="0"/>
          <a:ext cx="0" cy="0"/>
          <a:chOff x="0" y="0"/>
          <a:chExt cx="0" cy="0"/>
        </a:xfrm>
      </p:grpSpPr>
      <p:pic>
        <p:nvPicPr>
          <p:cNvPr id="106" name="Google Shape;106;p20"/>
          <p:cNvPicPr preferRelativeResize="0"/>
          <p:nvPr/>
        </p:nvPicPr>
        <p:blipFill rotWithShape="1">
          <a:blip r:embed="rId2">
            <a:alphaModFix/>
          </a:blip>
          <a:srcRect b="0" l="0" r="0" t="0"/>
          <a:stretch/>
        </p:blipFill>
        <p:spPr>
          <a:xfrm flipH="1">
            <a:off x="8026400" y="2887579"/>
            <a:ext cx="4165600" cy="2935898"/>
          </a:xfrm>
          <a:prstGeom prst="rect">
            <a:avLst/>
          </a:prstGeom>
          <a:noFill/>
          <a:ln>
            <a:noFill/>
          </a:ln>
        </p:spPr>
      </p:pic>
      <p:sp>
        <p:nvSpPr>
          <p:cNvPr id="107" name="Google Shape;107;p20"/>
          <p:cNvSpPr txBox="1"/>
          <p:nvPr>
            <p:ph idx="11" type="ftr"/>
          </p:nvPr>
        </p:nvSpPr>
        <p:spPr>
          <a:xfrm>
            <a:off x="381002" y="6519009"/>
            <a:ext cx="5714999" cy="206375"/>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05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8" name="Google Shape;108;p20"/>
          <p:cNvSpPr txBox="1"/>
          <p:nvPr>
            <p:ph idx="12" type="sldNum"/>
          </p:nvPr>
        </p:nvSpPr>
        <p:spPr>
          <a:xfrm>
            <a:off x="11506202" y="6519009"/>
            <a:ext cx="685798" cy="206375"/>
          </a:xfrm>
          <a:prstGeom prst="rect">
            <a:avLst/>
          </a:prstGeom>
          <a:noFill/>
          <a:ln>
            <a:noFill/>
          </a:ln>
        </p:spPr>
        <p:txBody>
          <a:bodyPr anchorCtr="0" anchor="ctr" bIns="0" lIns="0" spcFirstLastPara="1" rIns="0" wrap="square" tIns="0">
            <a:noAutofit/>
          </a:bodyPr>
          <a:lstStyle>
            <a:lvl1pPr indent="0" lvl="0" marL="0" marR="0" rtl="0" algn="l">
              <a:spcBef>
                <a:spcPts val="0"/>
              </a:spcBef>
              <a:buNone/>
              <a:defRPr b="0" i="0" sz="1050">
                <a:solidFill>
                  <a:schemeClr val="dk1"/>
                </a:solidFill>
                <a:latin typeface="Arial"/>
                <a:ea typeface="Arial"/>
                <a:cs typeface="Arial"/>
                <a:sym typeface="Arial"/>
              </a:defRPr>
            </a:lvl1pPr>
            <a:lvl2pPr indent="0" lvl="1" marL="0" marR="0" rtl="0" algn="l">
              <a:spcBef>
                <a:spcPts val="0"/>
              </a:spcBef>
              <a:buNone/>
              <a:defRPr b="0" i="0" sz="1050">
                <a:solidFill>
                  <a:schemeClr val="dk1"/>
                </a:solidFill>
                <a:latin typeface="Arial"/>
                <a:ea typeface="Arial"/>
                <a:cs typeface="Arial"/>
                <a:sym typeface="Arial"/>
              </a:defRPr>
            </a:lvl2pPr>
            <a:lvl3pPr indent="0" lvl="2" marL="0" marR="0" rtl="0" algn="l">
              <a:spcBef>
                <a:spcPts val="0"/>
              </a:spcBef>
              <a:buNone/>
              <a:defRPr b="0" i="0" sz="1050">
                <a:solidFill>
                  <a:schemeClr val="dk1"/>
                </a:solidFill>
                <a:latin typeface="Arial"/>
                <a:ea typeface="Arial"/>
                <a:cs typeface="Arial"/>
                <a:sym typeface="Arial"/>
              </a:defRPr>
            </a:lvl3pPr>
            <a:lvl4pPr indent="0" lvl="3" marL="0" marR="0" rtl="0" algn="l">
              <a:spcBef>
                <a:spcPts val="0"/>
              </a:spcBef>
              <a:buNone/>
              <a:defRPr b="0" i="0" sz="1050">
                <a:solidFill>
                  <a:schemeClr val="dk1"/>
                </a:solidFill>
                <a:latin typeface="Arial"/>
                <a:ea typeface="Arial"/>
                <a:cs typeface="Arial"/>
                <a:sym typeface="Arial"/>
              </a:defRPr>
            </a:lvl4pPr>
            <a:lvl5pPr indent="0" lvl="4" marL="0" marR="0" rtl="0" algn="l">
              <a:spcBef>
                <a:spcPts val="0"/>
              </a:spcBef>
              <a:buNone/>
              <a:defRPr b="0" i="0" sz="1050">
                <a:solidFill>
                  <a:schemeClr val="dk1"/>
                </a:solidFill>
                <a:latin typeface="Arial"/>
                <a:ea typeface="Arial"/>
                <a:cs typeface="Arial"/>
                <a:sym typeface="Arial"/>
              </a:defRPr>
            </a:lvl5pPr>
            <a:lvl6pPr indent="0" lvl="5" marL="0" marR="0" rtl="0" algn="l">
              <a:spcBef>
                <a:spcPts val="0"/>
              </a:spcBef>
              <a:buNone/>
              <a:defRPr b="0" i="0" sz="1050">
                <a:solidFill>
                  <a:schemeClr val="dk1"/>
                </a:solidFill>
                <a:latin typeface="Arial"/>
                <a:ea typeface="Arial"/>
                <a:cs typeface="Arial"/>
                <a:sym typeface="Arial"/>
              </a:defRPr>
            </a:lvl6pPr>
            <a:lvl7pPr indent="0" lvl="6" marL="0" marR="0" rtl="0" algn="l">
              <a:spcBef>
                <a:spcPts val="0"/>
              </a:spcBef>
              <a:buNone/>
              <a:defRPr b="0" i="0" sz="1050">
                <a:solidFill>
                  <a:schemeClr val="dk1"/>
                </a:solidFill>
                <a:latin typeface="Arial"/>
                <a:ea typeface="Arial"/>
                <a:cs typeface="Arial"/>
                <a:sym typeface="Arial"/>
              </a:defRPr>
            </a:lvl7pPr>
            <a:lvl8pPr indent="0" lvl="7" marL="0" marR="0" rtl="0" algn="l">
              <a:spcBef>
                <a:spcPts val="0"/>
              </a:spcBef>
              <a:buNone/>
              <a:defRPr b="0" i="0" sz="1050">
                <a:solidFill>
                  <a:schemeClr val="dk1"/>
                </a:solidFill>
                <a:latin typeface="Arial"/>
                <a:ea typeface="Arial"/>
                <a:cs typeface="Arial"/>
                <a:sym typeface="Arial"/>
              </a:defRPr>
            </a:lvl8pPr>
            <a:lvl9pPr indent="0" lvl="8" marL="0" marR="0" rtl="0" algn="l">
              <a:spcBef>
                <a:spcPts val="0"/>
              </a:spcBef>
              <a:buNone/>
              <a:defRPr b="0" i="0" sz="10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_Custom Layout">
  <p:cSld name="39_Custom Layout">
    <p:spTree>
      <p:nvGrpSpPr>
        <p:cNvPr id="109" name="Shape 109"/>
        <p:cNvGrpSpPr/>
        <p:nvPr/>
      </p:nvGrpSpPr>
      <p:grpSpPr>
        <a:xfrm>
          <a:off x="0" y="0"/>
          <a:ext cx="0" cy="0"/>
          <a:chOff x="0" y="0"/>
          <a:chExt cx="0" cy="0"/>
        </a:xfrm>
      </p:grpSpPr>
      <p:pic>
        <p:nvPicPr>
          <p:cNvPr id="110" name="Google Shape;110;p2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11" name="Google Shape;111;p21"/>
          <p:cNvSpPr txBox="1"/>
          <p:nvPr>
            <p:ph idx="11" type="ftr"/>
          </p:nvPr>
        </p:nvSpPr>
        <p:spPr>
          <a:xfrm>
            <a:off x="381002" y="6519009"/>
            <a:ext cx="5714999" cy="206375"/>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05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2" name="Google Shape;112;p21"/>
          <p:cNvSpPr txBox="1"/>
          <p:nvPr>
            <p:ph idx="12" type="sldNum"/>
          </p:nvPr>
        </p:nvSpPr>
        <p:spPr>
          <a:xfrm>
            <a:off x="11506202" y="6519009"/>
            <a:ext cx="685798" cy="206375"/>
          </a:xfrm>
          <a:prstGeom prst="rect">
            <a:avLst/>
          </a:prstGeom>
          <a:noFill/>
          <a:ln>
            <a:noFill/>
          </a:ln>
        </p:spPr>
        <p:txBody>
          <a:bodyPr anchorCtr="0" anchor="ctr" bIns="0" lIns="0" spcFirstLastPara="1" rIns="0" wrap="square" tIns="0">
            <a:noAutofit/>
          </a:bodyPr>
          <a:lstStyle>
            <a:lvl1pPr indent="0" lvl="0" marL="0" marR="0" rtl="0" algn="l">
              <a:spcBef>
                <a:spcPts val="0"/>
              </a:spcBef>
              <a:buNone/>
              <a:defRPr b="0" i="0" sz="1050">
                <a:solidFill>
                  <a:schemeClr val="dk1"/>
                </a:solidFill>
                <a:latin typeface="Arial"/>
                <a:ea typeface="Arial"/>
                <a:cs typeface="Arial"/>
                <a:sym typeface="Arial"/>
              </a:defRPr>
            </a:lvl1pPr>
            <a:lvl2pPr indent="0" lvl="1" marL="0" marR="0" rtl="0" algn="l">
              <a:spcBef>
                <a:spcPts val="0"/>
              </a:spcBef>
              <a:buNone/>
              <a:defRPr b="0" i="0" sz="1050">
                <a:solidFill>
                  <a:schemeClr val="dk1"/>
                </a:solidFill>
                <a:latin typeface="Arial"/>
                <a:ea typeface="Arial"/>
                <a:cs typeface="Arial"/>
                <a:sym typeface="Arial"/>
              </a:defRPr>
            </a:lvl2pPr>
            <a:lvl3pPr indent="0" lvl="2" marL="0" marR="0" rtl="0" algn="l">
              <a:spcBef>
                <a:spcPts val="0"/>
              </a:spcBef>
              <a:buNone/>
              <a:defRPr b="0" i="0" sz="1050">
                <a:solidFill>
                  <a:schemeClr val="dk1"/>
                </a:solidFill>
                <a:latin typeface="Arial"/>
                <a:ea typeface="Arial"/>
                <a:cs typeface="Arial"/>
                <a:sym typeface="Arial"/>
              </a:defRPr>
            </a:lvl3pPr>
            <a:lvl4pPr indent="0" lvl="3" marL="0" marR="0" rtl="0" algn="l">
              <a:spcBef>
                <a:spcPts val="0"/>
              </a:spcBef>
              <a:buNone/>
              <a:defRPr b="0" i="0" sz="1050">
                <a:solidFill>
                  <a:schemeClr val="dk1"/>
                </a:solidFill>
                <a:latin typeface="Arial"/>
                <a:ea typeface="Arial"/>
                <a:cs typeface="Arial"/>
                <a:sym typeface="Arial"/>
              </a:defRPr>
            </a:lvl4pPr>
            <a:lvl5pPr indent="0" lvl="4" marL="0" marR="0" rtl="0" algn="l">
              <a:spcBef>
                <a:spcPts val="0"/>
              </a:spcBef>
              <a:buNone/>
              <a:defRPr b="0" i="0" sz="1050">
                <a:solidFill>
                  <a:schemeClr val="dk1"/>
                </a:solidFill>
                <a:latin typeface="Arial"/>
                <a:ea typeface="Arial"/>
                <a:cs typeface="Arial"/>
                <a:sym typeface="Arial"/>
              </a:defRPr>
            </a:lvl5pPr>
            <a:lvl6pPr indent="0" lvl="5" marL="0" marR="0" rtl="0" algn="l">
              <a:spcBef>
                <a:spcPts val="0"/>
              </a:spcBef>
              <a:buNone/>
              <a:defRPr b="0" i="0" sz="1050">
                <a:solidFill>
                  <a:schemeClr val="dk1"/>
                </a:solidFill>
                <a:latin typeface="Arial"/>
                <a:ea typeface="Arial"/>
                <a:cs typeface="Arial"/>
                <a:sym typeface="Arial"/>
              </a:defRPr>
            </a:lvl6pPr>
            <a:lvl7pPr indent="0" lvl="6" marL="0" marR="0" rtl="0" algn="l">
              <a:spcBef>
                <a:spcPts val="0"/>
              </a:spcBef>
              <a:buNone/>
              <a:defRPr b="0" i="0" sz="1050">
                <a:solidFill>
                  <a:schemeClr val="dk1"/>
                </a:solidFill>
                <a:latin typeface="Arial"/>
                <a:ea typeface="Arial"/>
                <a:cs typeface="Arial"/>
                <a:sym typeface="Arial"/>
              </a:defRPr>
            </a:lvl7pPr>
            <a:lvl8pPr indent="0" lvl="7" marL="0" marR="0" rtl="0" algn="l">
              <a:spcBef>
                <a:spcPts val="0"/>
              </a:spcBef>
              <a:buNone/>
              <a:defRPr b="0" i="0" sz="1050">
                <a:solidFill>
                  <a:schemeClr val="dk1"/>
                </a:solidFill>
                <a:latin typeface="Arial"/>
                <a:ea typeface="Arial"/>
                <a:cs typeface="Arial"/>
                <a:sym typeface="Arial"/>
              </a:defRPr>
            </a:lvl8pPr>
            <a:lvl9pPr indent="0" lvl="8" marL="0" marR="0" rtl="0" algn="l">
              <a:spcBef>
                <a:spcPts val="0"/>
              </a:spcBef>
              <a:buNone/>
              <a:defRPr b="0" i="0" sz="10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Custom Layout">
  <p:cSld name="40_Custom Layout">
    <p:spTree>
      <p:nvGrpSpPr>
        <p:cNvPr id="113" name="Shape 113"/>
        <p:cNvGrpSpPr/>
        <p:nvPr/>
      </p:nvGrpSpPr>
      <p:grpSpPr>
        <a:xfrm>
          <a:off x="0" y="0"/>
          <a:ext cx="0" cy="0"/>
          <a:chOff x="0" y="0"/>
          <a:chExt cx="0" cy="0"/>
        </a:xfrm>
      </p:grpSpPr>
      <p:pic>
        <p:nvPicPr>
          <p:cNvPr id="114" name="Google Shape;114;p2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15" name="Google Shape;115;p22"/>
          <p:cNvSpPr txBox="1"/>
          <p:nvPr>
            <p:ph idx="11" type="ftr"/>
          </p:nvPr>
        </p:nvSpPr>
        <p:spPr>
          <a:xfrm>
            <a:off x="381002" y="6519009"/>
            <a:ext cx="5714999" cy="206375"/>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05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6" name="Google Shape;116;p22"/>
          <p:cNvSpPr txBox="1"/>
          <p:nvPr>
            <p:ph idx="12" type="sldNum"/>
          </p:nvPr>
        </p:nvSpPr>
        <p:spPr>
          <a:xfrm>
            <a:off x="11506202" y="6519009"/>
            <a:ext cx="685798" cy="206375"/>
          </a:xfrm>
          <a:prstGeom prst="rect">
            <a:avLst/>
          </a:prstGeom>
          <a:noFill/>
          <a:ln>
            <a:noFill/>
          </a:ln>
        </p:spPr>
        <p:txBody>
          <a:bodyPr anchorCtr="0" anchor="ctr" bIns="0" lIns="0" spcFirstLastPara="1" rIns="0" wrap="square" tIns="0">
            <a:noAutofit/>
          </a:bodyPr>
          <a:lstStyle>
            <a:lvl1pPr indent="0" lvl="0" marL="0" marR="0" rtl="0" algn="l">
              <a:spcBef>
                <a:spcPts val="0"/>
              </a:spcBef>
              <a:buNone/>
              <a:defRPr b="0" i="0" sz="1050">
                <a:solidFill>
                  <a:schemeClr val="dk1"/>
                </a:solidFill>
                <a:latin typeface="Arial"/>
                <a:ea typeface="Arial"/>
                <a:cs typeface="Arial"/>
                <a:sym typeface="Arial"/>
              </a:defRPr>
            </a:lvl1pPr>
            <a:lvl2pPr indent="0" lvl="1" marL="0" marR="0" rtl="0" algn="l">
              <a:spcBef>
                <a:spcPts val="0"/>
              </a:spcBef>
              <a:buNone/>
              <a:defRPr b="0" i="0" sz="1050">
                <a:solidFill>
                  <a:schemeClr val="dk1"/>
                </a:solidFill>
                <a:latin typeface="Arial"/>
                <a:ea typeface="Arial"/>
                <a:cs typeface="Arial"/>
                <a:sym typeface="Arial"/>
              </a:defRPr>
            </a:lvl2pPr>
            <a:lvl3pPr indent="0" lvl="2" marL="0" marR="0" rtl="0" algn="l">
              <a:spcBef>
                <a:spcPts val="0"/>
              </a:spcBef>
              <a:buNone/>
              <a:defRPr b="0" i="0" sz="1050">
                <a:solidFill>
                  <a:schemeClr val="dk1"/>
                </a:solidFill>
                <a:latin typeface="Arial"/>
                <a:ea typeface="Arial"/>
                <a:cs typeface="Arial"/>
                <a:sym typeface="Arial"/>
              </a:defRPr>
            </a:lvl3pPr>
            <a:lvl4pPr indent="0" lvl="3" marL="0" marR="0" rtl="0" algn="l">
              <a:spcBef>
                <a:spcPts val="0"/>
              </a:spcBef>
              <a:buNone/>
              <a:defRPr b="0" i="0" sz="1050">
                <a:solidFill>
                  <a:schemeClr val="dk1"/>
                </a:solidFill>
                <a:latin typeface="Arial"/>
                <a:ea typeface="Arial"/>
                <a:cs typeface="Arial"/>
                <a:sym typeface="Arial"/>
              </a:defRPr>
            </a:lvl4pPr>
            <a:lvl5pPr indent="0" lvl="4" marL="0" marR="0" rtl="0" algn="l">
              <a:spcBef>
                <a:spcPts val="0"/>
              </a:spcBef>
              <a:buNone/>
              <a:defRPr b="0" i="0" sz="1050">
                <a:solidFill>
                  <a:schemeClr val="dk1"/>
                </a:solidFill>
                <a:latin typeface="Arial"/>
                <a:ea typeface="Arial"/>
                <a:cs typeface="Arial"/>
                <a:sym typeface="Arial"/>
              </a:defRPr>
            </a:lvl5pPr>
            <a:lvl6pPr indent="0" lvl="5" marL="0" marR="0" rtl="0" algn="l">
              <a:spcBef>
                <a:spcPts val="0"/>
              </a:spcBef>
              <a:buNone/>
              <a:defRPr b="0" i="0" sz="1050">
                <a:solidFill>
                  <a:schemeClr val="dk1"/>
                </a:solidFill>
                <a:latin typeface="Arial"/>
                <a:ea typeface="Arial"/>
                <a:cs typeface="Arial"/>
                <a:sym typeface="Arial"/>
              </a:defRPr>
            </a:lvl6pPr>
            <a:lvl7pPr indent="0" lvl="6" marL="0" marR="0" rtl="0" algn="l">
              <a:spcBef>
                <a:spcPts val="0"/>
              </a:spcBef>
              <a:buNone/>
              <a:defRPr b="0" i="0" sz="1050">
                <a:solidFill>
                  <a:schemeClr val="dk1"/>
                </a:solidFill>
                <a:latin typeface="Arial"/>
                <a:ea typeface="Arial"/>
                <a:cs typeface="Arial"/>
                <a:sym typeface="Arial"/>
              </a:defRPr>
            </a:lvl7pPr>
            <a:lvl8pPr indent="0" lvl="7" marL="0" marR="0" rtl="0" algn="l">
              <a:spcBef>
                <a:spcPts val="0"/>
              </a:spcBef>
              <a:buNone/>
              <a:defRPr b="0" i="0" sz="1050">
                <a:solidFill>
                  <a:schemeClr val="dk1"/>
                </a:solidFill>
                <a:latin typeface="Arial"/>
                <a:ea typeface="Arial"/>
                <a:cs typeface="Arial"/>
                <a:sym typeface="Arial"/>
              </a:defRPr>
            </a:lvl8pPr>
            <a:lvl9pPr indent="0" lvl="8" marL="0" marR="0" rtl="0" algn="l">
              <a:spcBef>
                <a:spcPts val="0"/>
              </a:spcBef>
              <a:buNone/>
              <a:defRPr b="0" i="0" sz="10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_Custom Layout">
  <p:cSld name="41_Custom Layout">
    <p:spTree>
      <p:nvGrpSpPr>
        <p:cNvPr id="117" name="Shape 117"/>
        <p:cNvGrpSpPr/>
        <p:nvPr/>
      </p:nvGrpSpPr>
      <p:grpSpPr>
        <a:xfrm>
          <a:off x="0" y="0"/>
          <a:ext cx="0" cy="0"/>
          <a:chOff x="0" y="0"/>
          <a:chExt cx="0" cy="0"/>
        </a:xfrm>
      </p:grpSpPr>
      <p:sp>
        <p:nvSpPr>
          <p:cNvPr id="118" name="Google Shape;118;p23"/>
          <p:cNvSpPr txBox="1"/>
          <p:nvPr>
            <p:ph idx="11" type="ftr"/>
          </p:nvPr>
        </p:nvSpPr>
        <p:spPr>
          <a:xfrm>
            <a:off x="381002" y="6519009"/>
            <a:ext cx="5714999" cy="206375"/>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05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9" name="Google Shape;119;p23"/>
          <p:cNvSpPr txBox="1"/>
          <p:nvPr>
            <p:ph idx="12" type="sldNum"/>
          </p:nvPr>
        </p:nvSpPr>
        <p:spPr>
          <a:xfrm>
            <a:off x="11506202" y="6519009"/>
            <a:ext cx="685798" cy="206375"/>
          </a:xfrm>
          <a:prstGeom prst="rect">
            <a:avLst/>
          </a:prstGeom>
          <a:noFill/>
          <a:ln>
            <a:noFill/>
          </a:ln>
        </p:spPr>
        <p:txBody>
          <a:bodyPr anchorCtr="0" anchor="ctr" bIns="0" lIns="0" spcFirstLastPara="1" rIns="0" wrap="square" tIns="0">
            <a:noAutofit/>
          </a:bodyPr>
          <a:lstStyle>
            <a:lvl1pPr indent="0" lvl="0" marL="0" marR="0" rtl="0" algn="l">
              <a:spcBef>
                <a:spcPts val="0"/>
              </a:spcBef>
              <a:buNone/>
              <a:defRPr b="0" i="0" sz="1050">
                <a:solidFill>
                  <a:schemeClr val="dk1"/>
                </a:solidFill>
                <a:latin typeface="Arial"/>
                <a:ea typeface="Arial"/>
                <a:cs typeface="Arial"/>
                <a:sym typeface="Arial"/>
              </a:defRPr>
            </a:lvl1pPr>
            <a:lvl2pPr indent="0" lvl="1" marL="0" marR="0" rtl="0" algn="l">
              <a:spcBef>
                <a:spcPts val="0"/>
              </a:spcBef>
              <a:buNone/>
              <a:defRPr b="0" i="0" sz="1050">
                <a:solidFill>
                  <a:schemeClr val="dk1"/>
                </a:solidFill>
                <a:latin typeface="Arial"/>
                <a:ea typeface="Arial"/>
                <a:cs typeface="Arial"/>
                <a:sym typeface="Arial"/>
              </a:defRPr>
            </a:lvl2pPr>
            <a:lvl3pPr indent="0" lvl="2" marL="0" marR="0" rtl="0" algn="l">
              <a:spcBef>
                <a:spcPts val="0"/>
              </a:spcBef>
              <a:buNone/>
              <a:defRPr b="0" i="0" sz="1050">
                <a:solidFill>
                  <a:schemeClr val="dk1"/>
                </a:solidFill>
                <a:latin typeface="Arial"/>
                <a:ea typeface="Arial"/>
                <a:cs typeface="Arial"/>
                <a:sym typeface="Arial"/>
              </a:defRPr>
            </a:lvl3pPr>
            <a:lvl4pPr indent="0" lvl="3" marL="0" marR="0" rtl="0" algn="l">
              <a:spcBef>
                <a:spcPts val="0"/>
              </a:spcBef>
              <a:buNone/>
              <a:defRPr b="0" i="0" sz="1050">
                <a:solidFill>
                  <a:schemeClr val="dk1"/>
                </a:solidFill>
                <a:latin typeface="Arial"/>
                <a:ea typeface="Arial"/>
                <a:cs typeface="Arial"/>
                <a:sym typeface="Arial"/>
              </a:defRPr>
            </a:lvl4pPr>
            <a:lvl5pPr indent="0" lvl="4" marL="0" marR="0" rtl="0" algn="l">
              <a:spcBef>
                <a:spcPts val="0"/>
              </a:spcBef>
              <a:buNone/>
              <a:defRPr b="0" i="0" sz="1050">
                <a:solidFill>
                  <a:schemeClr val="dk1"/>
                </a:solidFill>
                <a:latin typeface="Arial"/>
                <a:ea typeface="Arial"/>
                <a:cs typeface="Arial"/>
                <a:sym typeface="Arial"/>
              </a:defRPr>
            </a:lvl5pPr>
            <a:lvl6pPr indent="0" lvl="5" marL="0" marR="0" rtl="0" algn="l">
              <a:spcBef>
                <a:spcPts val="0"/>
              </a:spcBef>
              <a:buNone/>
              <a:defRPr b="0" i="0" sz="1050">
                <a:solidFill>
                  <a:schemeClr val="dk1"/>
                </a:solidFill>
                <a:latin typeface="Arial"/>
                <a:ea typeface="Arial"/>
                <a:cs typeface="Arial"/>
                <a:sym typeface="Arial"/>
              </a:defRPr>
            </a:lvl6pPr>
            <a:lvl7pPr indent="0" lvl="6" marL="0" marR="0" rtl="0" algn="l">
              <a:spcBef>
                <a:spcPts val="0"/>
              </a:spcBef>
              <a:buNone/>
              <a:defRPr b="0" i="0" sz="1050">
                <a:solidFill>
                  <a:schemeClr val="dk1"/>
                </a:solidFill>
                <a:latin typeface="Arial"/>
                <a:ea typeface="Arial"/>
                <a:cs typeface="Arial"/>
                <a:sym typeface="Arial"/>
              </a:defRPr>
            </a:lvl7pPr>
            <a:lvl8pPr indent="0" lvl="7" marL="0" marR="0" rtl="0" algn="l">
              <a:spcBef>
                <a:spcPts val="0"/>
              </a:spcBef>
              <a:buNone/>
              <a:defRPr b="0" i="0" sz="1050">
                <a:solidFill>
                  <a:schemeClr val="dk1"/>
                </a:solidFill>
                <a:latin typeface="Arial"/>
                <a:ea typeface="Arial"/>
                <a:cs typeface="Arial"/>
                <a:sym typeface="Arial"/>
              </a:defRPr>
            </a:lvl8pPr>
            <a:lvl9pPr indent="0" lvl="8" marL="0" marR="0" rtl="0" algn="l">
              <a:spcBef>
                <a:spcPts val="0"/>
              </a:spcBef>
              <a:buNone/>
              <a:defRPr b="0" i="0" sz="10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spTree>
      <p:nvGrpSpPr>
        <p:cNvPr id="120" name="Shape 120"/>
        <p:cNvGrpSpPr/>
        <p:nvPr/>
      </p:nvGrpSpPr>
      <p:grpSpPr>
        <a:xfrm>
          <a:off x="0" y="0"/>
          <a:ext cx="0" cy="0"/>
          <a:chOff x="0" y="0"/>
          <a:chExt cx="0" cy="0"/>
        </a:xfrm>
      </p:grpSpPr>
      <p:sp>
        <p:nvSpPr>
          <p:cNvPr id="121" name="Google Shape;121;p2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2" name="Google Shape;122;p2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3" name="Google Shape;123;p2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0" Type="http://schemas.openxmlformats.org/officeDocument/2006/relationships/theme" Target="../theme/theme3.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nvSpPr>
        <p:spPr>
          <a:xfrm>
            <a:off x="444582" y="2220611"/>
            <a:ext cx="10857900" cy="29307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6000"/>
              <a:buFont typeface="Arial"/>
              <a:buNone/>
            </a:pPr>
            <a:r>
              <a:rPr lang="en-US" sz="6000">
                <a:latin typeface="Anton"/>
                <a:ea typeface="Anton"/>
                <a:cs typeface="Anton"/>
                <a:sym typeface="Anton"/>
              </a:rPr>
              <a:t>Spotify</a:t>
            </a:r>
            <a:endParaRPr sz="6000">
              <a:latin typeface="Anton"/>
              <a:ea typeface="Anton"/>
              <a:cs typeface="Anton"/>
              <a:sym typeface="Anton"/>
            </a:endParaRPr>
          </a:p>
          <a:p>
            <a:pPr indent="0" lvl="0" marL="0" marR="0" rtl="0" algn="ctr">
              <a:lnSpc>
                <a:spcPct val="80000"/>
              </a:lnSpc>
              <a:spcBef>
                <a:spcPts val="0"/>
              </a:spcBef>
              <a:spcAft>
                <a:spcPts val="0"/>
              </a:spcAft>
              <a:buClr>
                <a:srgbClr val="000000"/>
              </a:buClr>
              <a:buSzPts val="6000"/>
              <a:buFont typeface="Arial"/>
              <a:buNone/>
            </a:pPr>
            <a:r>
              <a:t/>
            </a:r>
            <a:endParaRPr sz="6000">
              <a:latin typeface="Anton"/>
              <a:ea typeface="Anton"/>
              <a:cs typeface="Anton"/>
              <a:sym typeface="Anton"/>
            </a:endParaRPr>
          </a:p>
          <a:p>
            <a:pPr indent="0" lvl="0" marL="0" marR="0" rtl="0" algn="ctr">
              <a:lnSpc>
                <a:spcPct val="80000"/>
              </a:lnSpc>
              <a:spcBef>
                <a:spcPts val="0"/>
              </a:spcBef>
              <a:spcAft>
                <a:spcPts val="0"/>
              </a:spcAft>
              <a:buClr>
                <a:srgbClr val="000000"/>
              </a:buClr>
              <a:buSzPts val="6000"/>
              <a:buFont typeface="Arial"/>
              <a:buNone/>
            </a:pPr>
            <a:r>
              <a:rPr lang="en-US" sz="3000">
                <a:latin typeface="Helvetica Neue Light"/>
                <a:ea typeface="Helvetica Neue Light"/>
                <a:cs typeface="Helvetica Neue Light"/>
                <a:sym typeface="Helvetica Neue Light"/>
              </a:rPr>
              <a:t>¿Cuáles son las características de los temas más populares? ¿Podemos predecir la </a:t>
            </a:r>
            <a:r>
              <a:rPr lang="en-US" sz="3000">
                <a:latin typeface="Helvetica Neue Light"/>
                <a:ea typeface="Helvetica Neue Light"/>
                <a:cs typeface="Helvetica Neue Light"/>
                <a:sym typeface="Helvetica Neue Light"/>
              </a:rPr>
              <a:t>popularidad</a:t>
            </a:r>
            <a:r>
              <a:rPr lang="en-US" sz="3000">
                <a:latin typeface="Helvetica Neue Light"/>
                <a:ea typeface="Helvetica Neue Light"/>
                <a:cs typeface="Helvetica Neue Light"/>
                <a:sym typeface="Helvetica Neue Light"/>
              </a:rPr>
              <a:t> de una canción?</a:t>
            </a:r>
            <a:endParaRPr sz="3000">
              <a:latin typeface="Helvetica Neue Light"/>
              <a:ea typeface="Helvetica Neue Light"/>
              <a:cs typeface="Helvetica Neue Light"/>
              <a:sym typeface="Helvetica Neue Light"/>
            </a:endParaRPr>
          </a:p>
          <a:p>
            <a:pPr indent="0" lvl="0" marL="0" marR="0" rtl="0" algn="ctr">
              <a:lnSpc>
                <a:spcPct val="80000"/>
              </a:lnSpc>
              <a:spcBef>
                <a:spcPts val="0"/>
              </a:spcBef>
              <a:spcAft>
                <a:spcPts val="0"/>
              </a:spcAft>
              <a:buClr>
                <a:srgbClr val="000000"/>
              </a:buClr>
              <a:buSzPts val="2900"/>
              <a:buFont typeface="Arial"/>
              <a:buNone/>
            </a:pPr>
            <a:r>
              <a:t/>
            </a:r>
            <a:endParaRPr sz="2900">
              <a:latin typeface="Helvetica Neue Light"/>
              <a:ea typeface="Helvetica Neue Light"/>
              <a:cs typeface="Helvetica Neue Light"/>
              <a:sym typeface="Helvetica Neue Light"/>
            </a:endParaRPr>
          </a:p>
          <a:p>
            <a:pPr indent="0" lvl="0" marL="0" marR="0" rtl="0" algn="ctr">
              <a:lnSpc>
                <a:spcPct val="80000"/>
              </a:lnSpc>
              <a:spcBef>
                <a:spcPts val="0"/>
              </a:spcBef>
              <a:spcAft>
                <a:spcPts val="0"/>
              </a:spcAft>
              <a:buClr>
                <a:srgbClr val="000000"/>
              </a:buClr>
              <a:buSzPts val="2900"/>
              <a:buFont typeface="Arial"/>
              <a:buNone/>
            </a:pPr>
            <a:r>
              <a:rPr i="0" lang="en-US" sz="2900" u="none" cap="none" strike="noStrike">
                <a:solidFill>
                  <a:srgbClr val="000000"/>
                </a:solidFill>
                <a:latin typeface="Helvetica Neue Light"/>
                <a:ea typeface="Helvetica Neue Light"/>
                <a:cs typeface="Helvetica Neue Light"/>
                <a:sym typeface="Helvetica Neue Light"/>
              </a:rPr>
              <a:t>AUTOR: </a:t>
            </a:r>
            <a:r>
              <a:rPr lang="en-US" sz="2900">
                <a:latin typeface="Helvetica Neue Light"/>
                <a:ea typeface="Helvetica Neue Light"/>
                <a:cs typeface="Helvetica Neue Light"/>
                <a:sym typeface="Helvetica Neue Light"/>
              </a:rPr>
              <a:t>Nadina Fernandez Machulsky</a:t>
            </a:r>
            <a:endParaRPr>
              <a:latin typeface="Helvetica Neue Light"/>
              <a:ea typeface="Helvetica Neue Light"/>
              <a:cs typeface="Helvetica Neue Light"/>
              <a:sym typeface="Helvetica Neue Light"/>
            </a:endParaRPr>
          </a:p>
        </p:txBody>
      </p:sp>
      <p:pic>
        <p:nvPicPr>
          <p:cNvPr id="130" name="Google Shape;130;p25"/>
          <p:cNvPicPr preferRelativeResize="0"/>
          <p:nvPr/>
        </p:nvPicPr>
        <p:blipFill>
          <a:blip r:embed="rId3">
            <a:alphaModFix/>
          </a:blip>
          <a:stretch>
            <a:fillRect/>
          </a:stretch>
        </p:blipFill>
        <p:spPr>
          <a:xfrm>
            <a:off x="8918525" y="187361"/>
            <a:ext cx="2852190" cy="2140790"/>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4"/>
          <p:cNvSpPr txBox="1"/>
          <p:nvPr/>
        </p:nvSpPr>
        <p:spPr>
          <a:xfrm>
            <a:off x="11506202" y="6519009"/>
            <a:ext cx="685798" cy="20637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rgbClr val="000000"/>
                </a:solidFill>
                <a:latin typeface="Arial"/>
                <a:ea typeface="Arial"/>
                <a:cs typeface="Arial"/>
                <a:sym typeface="Arial"/>
              </a:rPr>
              <a:t>‹#›</a:t>
            </a:fld>
            <a:endParaRPr b="0" i="0" sz="1050" u="none" cap="none" strike="noStrike">
              <a:solidFill>
                <a:srgbClr val="000000"/>
              </a:solidFill>
              <a:latin typeface="Arial"/>
              <a:ea typeface="Arial"/>
              <a:cs typeface="Arial"/>
              <a:sym typeface="Arial"/>
            </a:endParaRPr>
          </a:p>
        </p:txBody>
      </p:sp>
      <p:sp>
        <p:nvSpPr>
          <p:cNvPr id="256" name="Google Shape;256;p34"/>
          <p:cNvSpPr txBox="1"/>
          <p:nvPr/>
        </p:nvSpPr>
        <p:spPr>
          <a:xfrm>
            <a:off x="480873" y="506701"/>
            <a:ext cx="2718000" cy="689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2800"/>
              <a:buFont typeface="Arial"/>
              <a:buNone/>
            </a:pPr>
            <a:r>
              <a:rPr lang="en-US" sz="2800"/>
              <a:t>Popularidad X Danzabilidad</a:t>
            </a:r>
            <a:endParaRPr/>
          </a:p>
        </p:txBody>
      </p:sp>
      <p:sp>
        <p:nvSpPr>
          <p:cNvPr id="257" name="Google Shape;257;p34"/>
          <p:cNvSpPr/>
          <p:nvPr/>
        </p:nvSpPr>
        <p:spPr>
          <a:xfrm>
            <a:off x="3402250" y="440725"/>
            <a:ext cx="8387700" cy="1046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DM Sans"/>
                <a:ea typeface="DM Sans"/>
                <a:cs typeface="DM Sans"/>
                <a:sym typeface="DM Sans"/>
              </a:rPr>
              <a:t>¿Cómo se relaciona la danzabilidad con la popularidad</a:t>
            </a:r>
            <a:r>
              <a:rPr b="1" lang="en-US" sz="2000">
                <a:solidFill>
                  <a:schemeClr val="dk1"/>
                </a:solidFill>
                <a:latin typeface="DM Sans"/>
                <a:ea typeface="DM Sans"/>
                <a:cs typeface="DM Sans"/>
                <a:sym typeface="DM Sans"/>
              </a:rPr>
              <a:t>?</a:t>
            </a:r>
            <a:endParaRPr>
              <a:latin typeface="DM Sans"/>
              <a:ea typeface="DM Sans"/>
              <a:cs typeface="DM Sans"/>
              <a:sym typeface="DM Sans"/>
            </a:endParaRPr>
          </a:p>
          <a:p>
            <a:pPr indent="0" lvl="0" marL="0" marR="0" rtl="0" algn="l">
              <a:spcBef>
                <a:spcPts val="0"/>
              </a:spcBef>
              <a:spcAft>
                <a:spcPts val="0"/>
              </a:spcAft>
              <a:buNone/>
            </a:pPr>
            <a:r>
              <a:rPr lang="en-US">
                <a:solidFill>
                  <a:schemeClr val="dk1"/>
                </a:solidFill>
                <a:latin typeface="DM Sans"/>
                <a:ea typeface="DM Sans"/>
                <a:cs typeface="DM Sans"/>
                <a:sym typeface="DM Sans"/>
              </a:rPr>
              <a:t>Mi primera hipótesis partía de sospechar que la danzabilidad era fundamental a la hora de definir una posible popularidad. Como se ve en los gráficos no pareciera haber una relación tan clara entre ambas variables.</a:t>
            </a:r>
            <a:endParaRPr>
              <a:solidFill>
                <a:schemeClr val="dk1"/>
              </a:solidFill>
              <a:latin typeface="DM Sans"/>
              <a:ea typeface="DM Sans"/>
              <a:cs typeface="DM Sans"/>
              <a:sym typeface="DM Sans"/>
            </a:endParaRPr>
          </a:p>
        </p:txBody>
      </p:sp>
      <p:sp>
        <p:nvSpPr>
          <p:cNvPr id="258" name="Google Shape;258;p34"/>
          <p:cNvSpPr txBox="1"/>
          <p:nvPr/>
        </p:nvSpPr>
        <p:spPr>
          <a:xfrm>
            <a:off x="8052212" y="2869579"/>
            <a:ext cx="674559" cy="18466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200">
                <a:solidFill>
                  <a:schemeClr val="lt1"/>
                </a:solidFill>
                <a:latin typeface="Calibri"/>
                <a:ea typeface="Calibri"/>
                <a:cs typeface="Calibri"/>
                <a:sym typeface="Calibri"/>
              </a:rPr>
              <a:t>47%</a:t>
            </a:r>
            <a:endParaRPr/>
          </a:p>
        </p:txBody>
      </p:sp>
      <p:sp>
        <p:nvSpPr>
          <p:cNvPr id="259" name="Google Shape;259;p34"/>
          <p:cNvSpPr txBox="1"/>
          <p:nvPr/>
        </p:nvSpPr>
        <p:spPr>
          <a:xfrm>
            <a:off x="8052212" y="4126315"/>
            <a:ext cx="674559" cy="18466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200">
                <a:solidFill>
                  <a:schemeClr val="lt1"/>
                </a:solidFill>
                <a:latin typeface="Calibri"/>
                <a:ea typeface="Calibri"/>
                <a:cs typeface="Calibri"/>
                <a:sym typeface="Calibri"/>
              </a:rPr>
              <a:t>55%</a:t>
            </a:r>
            <a:endParaRPr/>
          </a:p>
        </p:txBody>
      </p:sp>
      <p:sp>
        <p:nvSpPr>
          <p:cNvPr id="260" name="Google Shape;260;p34"/>
          <p:cNvSpPr txBox="1"/>
          <p:nvPr/>
        </p:nvSpPr>
        <p:spPr>
          <a:xfrm>
            <a:off x="8052212" y="5335688"/>
            <a:ext cx="674559" cy="18466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200">
                <a:solidFill>
                  <a:schemeClr val="lt1"/>
                </a:solidFill>
                <a:latin typeface="Calibri"/>
                <a:ea typeface="Calibri"/>
                <a:cs typeface="Calibri"/>
                <a:sym typeface="Calibri"/>
              </a:rPr>
              <a:t>52%</a:t>
            </a:r>
            <a:endParaRPr/>
          </a:p>
        </p:txBody>
      </p:sp>
      <p:sp>
        <p:nvSpPr>
          <p:cNvPr id="261" name="Google Shape;261;p34"/>
          <p:cNvSpPr txBox="1"/>
          <p:nvPr/>
        </p:nvSpPr>
        <p:spPr>
          <a:xfrm>
            <a:off x="6257200" y="2065700"/>
            <a:ext cx="3813000" cy="692700"/>
          </a:xfrm>
          <a:prstGeom prst="rect">
            <a:avLst/>
          </a:prstGeom>
          <a:solidFill>
            <a:schemeClr val="lt1"/>
          </a:solid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500">
                <a:solidFill>
                  <a:schemeClr val="dk1"/>
                </a:solidFill>
              </a:rPr>
              <a:t>Análisis de la relación entre popularidad y danzabilidad</a:t>
            </a:r>
            <a:endParaRPr b="1" sz="1500">
              <a:solidFill>
                <a:schemeClr val="dk1"/>
              </a:solidFill>
            </a:endParaRPr>
          </a:p>
          <a:p>
            <a:pPr indent="0" lvl="0" marL="0" marR="0" rtl="0" algn="ctr">
              <a:spcBef>
                <a:spcPts val="0"/>
              </a:spcBef>
              <a:spcAft>
                <a:spcPts val="0"/>
              </a:spcAft>
              <a:buNone/>
            </a:pPr>
            <a:r>
              <a:t/>
            </a:r>
            <a:endParaRPr b="1" sz="1500">
              <a:solidFill>
                <a:schemeClr val="dk1"/>
              </a:solidFill>
            </a:endParaRPr>
          </a:p>
        </p:txBody>
      </p:sp>
      <p:pic>
        <p:nvPicPr>
          <p:cNvPr id="262" name="Google Shape;262;p34"/>
          <p:cNvPicPr preferRelativeResize="0"/>
          <p:nvPr/>
        </p:nvPicPr>
        <p:blipFill>
          <a:blip r:embed="rId3">
            <a:alphaModFix/>
          </a:blip>
          <a:stretch>
            <a:fillRect/>
          </a:stretch>
        </p:blipFill>
        <p:spPr>
          <a:xfrm>
            <a:off x="615500" y="3152776"/>
            <a:ext cx="4009925" cy="2885883"/>
          </a:xfrm>
          <a:prstGeom prst="rect">
            <a:avLst/>
          </a:prstGeom>
          <a:noFill/>
          <a:ln>
            <a:noFill/>
          </a:ln>
        </p:spPr>
      </p:pic>
      <p:pic>
        <p:nvPicPr>
          <p:cNvPr id="263" name="Google Shape;263;p34"/>
          <p:cNvPicPr preferRelativeResize="0"/>
          <p:nvPr/>
        </p:nvPicPr>
        <p:blipFill>
          <a:blip r:embed="rId4">
            <a:alphaModFix/>
          </a:blip>
          <a:stretch>
            <a:fillRect/>
          </a:stretch>
        </p:blipFill>
        <p:spPr>
          <a:xfrm>
            <a:off x="6112100" y="2567713"/>
            <a:ext cx="3524250" cy="3819525"/>
          </a:xfrm>
          <a:prstGeom prst="rect">
            <a:avLst/>
          </a:prstGeom>
          <a:noFill/>
          <a:ln>
            <a:noFill/>
          </a:ln>
        </p:spPr>
      </p:pic>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5"/>
          <p:cNvSpPr txBox="1"/>
          <p:nvPr/>
        </p:nvSpPr>
        <p:spPr>
          <a:xfrm>
            <a:off x="11506202" y="6519009"/>
            <a:ext cx="685798" cy="20637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rgbClr val="000000"/>
                </a:solidFill>
                <a:latin typeface="Arial"/>
                <a:ea typeface="Arial"/>
                <a:cs typeface="Arial"/>
                <a:sym typeface="Arial"/>
              </a:rPr>
              <a:t>‹#›</a:t>
            </a:fld>
            <a:endParaRPr b="0" i="0" sz="1050" u="none" cap="none" strike="noStrike">
              <a:solidFill>
                <a:srgbClr val="000000"/>
              </a:solidFill>
              <a:latin typeface="Arial"/>
              <a:ea typeface="Arial"/>
              <a:cs typeface="Arial"/>
              <a:sym typeface="Arial"/>
            </a:endParaRPr>
          </a:p>
        </p:txBody>
      </p:sp>
      <p:sp>
        <p:nvSpPr>
          <p:cNvPr id="270" name="Google Shape;270;p35"/>
          <p:cNvSpPr txBox="1"/>
          <p:nvPr/>
        </p:nvSpPr>
        <p:spPr>
          <a:xfrm>
            <a:off x="480873" y="506701"/>
            <a:ext cx="2718000" cy="10344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2800"/>
              <a:buFont typeface="Arial"/>
              <a:buNone/>
            </a:pPr>
            <a:r>
              <a:rPr lang="en-US" sz="2800"/>
              <a:t>Relación de popularidad con otras variables</a:t>
            </a:r>
            <a:endParaRPr/>
          </a:p>
        </p:txBody>
      </p:sp>
      <p:sp>
        <p:nvSpPr>
          <p:cNvPr id="271" name="Google Shape;271;p35"/>
          <p:cNvSpPr/>
          <p:nvPr/>
        </p:nvSpPr>
        <p:spPr>
          <a:xfrm>
            <a:off x="3326050" y="288325"/>
            <a:ext cx="8518200" cy="1667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latin typeface="DM Sans"/>
              <a:ea typeface="DM Sans"/>
              <a:cs typeface="DM Sans"/>
              <a:sym typeface="DM Sans"/>
            </a:endParaRPr>
          </a:p>
          <a:p>
            <a:pPr indent="0" lvl="0" marL="0" marR="0" rtl="0" algn="l">
              <a:spcBef>
                <a:spcPts val="0"/>
              </a:spcBef>
              <a:spcAft>
                <a:spcPts val="0"/>
              </a:spcAft>
              <a:buNone/>
            </a:pPr>
            <a:r>
              <a:rPr lang="en-US" sz="1300">
                <a:solidFill>
                  <a:schemeClr val="dk1"/>
                </a:solidFill>
                <a:latin typeface="DM Sans"/>
                <a:ea typeface="DM Sans"/>
                <a:cs typeface="DM Sans"/>
                <a:sym typeface="DM Sans"/>
              </a:rPr>
              <a:t>El gráfico de la izquierda muestra dos características que parecen relacionarse o poco o negativamente con la popularidad. En el caso de la música en vivo presenta una relación negativa con la popularidad. </a:t>
            </a:r>
            <a:endParaRPr sz="1300">
              <a:solidFill>
                <a:schemeClr val="dk1"/>
              </a:solidFill>
              <a:latin typeface="DM Sans"/>
              <a:ea typeface="DM Sans"/>
              <a:cs typeface="DM Sans"/>
              <a:sym typeface="DM Sans"/>
            </a:endParaRPr>
          </a:p>
          <a:p>
            <a:pPr indent="0" lvl="0" marL="0" marR="0" rtl="0" algn="l">
              <a:spcBef>
                <a:spcPts val="0"/>
              </a:spcBef>
              <a:spcAft>
                <a:spcPts val="0"/>
              </a:spcAft>
              <a:buNone/>
            </a:pPr>
            <a:r>
              <a:t/>
            </a:r>
            <a:endParaRPr sz="1300">
              <a:solidFill>
                <a:schemeClr val="dk1"/>
              </a:solidFill>
              <a:latin typeface="DM Sans"/>
              <a:ea typeface="DM Sans"/>
              <a:cs typeface="DM Sans"/>
              <a:sym typeface="DM Sans"/>
            </a:endParaRPr>
          </a:p>
          <a:p>
            <a:pPr indent="0" lvl="0" marL="0" marR="0" rtl="0" algn="l">
              <a:spcBef>
                <a:spcPts val="0"/>
              </a:spcBef>
              <a:spcAft>
                <a:spcPts val="0"/>
              </a:spcAft>
              <a:buNone/>
            </a:pPr>
            <a:r>
              <a:rPr lang="en-US" sz="1300">
                <a:solidFill>
                  <a:schemeClr val="dk1"/>
                </a:solidFill>
                <a:latin typeface="DM Sans"/>
                <a:ea typeface="DM Sans"/>
                <a:cs typeface="DM Sans"/>
                <a:sym typeface="DM Sans"/>
              </a:rPr>
              <a:t>Sin embargo el gráfico de la derecha nos muestra un gran pico denso en la tonalidad 0 (do) pero una tendencia bastante uniforme en cuanto popularidad y tono. </a:t>
            </a:r>
            <a:endParaRPr sz="1300">
              <a:solidFill>
                <a:schemeClr val="dk1"/>
              </a:solidFill>
              <a:latin typeface="DM Sans"/>
              <a:ea typeface="DM Sans"/>
              <a:cs typeface="DM Sans"/>
              <a:sym typeface="DM Sans"/>
            </a:endParaRPr>
          </a:p>
        </p:txBody>
      </p:sp>
      <p:sp>
        <p:nvSpPr>
          <p:cNvPr id="272" name="Google Shape;272;p35"/>
          <p:cNvSpPr txBox="1"/>
          <p:nvPr/>
        </p:nvSpPr>
        <p:spPr>
          <a:xfrm>
            <a:off x="6569257" y="2418312"/>
            <a:ext cx="3468900" cy="2154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a:p>
        </p:txBody>
      </p:sp>
      <p:sp>
        <p:nvSpPr>
          <p:cNvPr id="273" name="Google Shape;273;p35"/>
          <p:cNvSpPr txBox="1"/>
          <p:nvPr/>
        </p:nvSpPr>
        <p:spPr>
          <a:xfrm>
            <a:off x="480873" y="2331200"/>
            <a:ext cx="4583700" cy="4617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500">
                <a:solidFill>
                  <a:schemeClr val="dk1"/>
                </a:solidFill>
              </a:rPr>
              <a:t>Popularidad en relación con la actusticidad y el “en vivo”</a:t>
            </a:r>
            <a:endParaRPr/>
          </a:p>
        </p:txBody>
      </p:sp>
      <p:pic>
        <p:nvPicPr>
          <p:cNvPr id="274" name="Google Shape;274;p35"/>
          <p:cNvPicPr preferRelativeResize="0"/>
          <p:nvPr/>
        </p:nvPicPr>
        <p:blipFill>
          <a:blip r:embed="rId3">
            <a:alphaModFix/>
          </a:blip>
          <a:stretch>
            <a:fillRect/>
          </a:stretch>
        </p:blipFill>
        <p:spPr>
          <a:xfrm>
            <a:off x="152400" y="2801702"/>
            <a:ext cx="6074775" cy="3366550"/>
          </a:xfrm>
          <a:prstGeom prst="rect">
            <a:avLst/>
          </a:prstGeom>
          <a:noFill/>
          <a:ln>
            <a:noFill/>
          </a:ln>
        </p:spPr>
      </p:pic>
      <p:pic>
        <p:nvPicPr>
          <p:cNvPr id="275" name="Google Shape;275;p35"/>
          <p:cNvPicPr preferRelativeResize="0"/>
          <p:nvPr/>
        </p:nvPicPr>
        <p:blipFill>
          <a:blip r:embed="rId4">
            <a:alphaModFix/>
          </a:blip>
          <a:stretch>
            <a:fillRect/>
          </a:stretch>
        </p:blipFill>
        <p:spPr>
          <a:xfrm>
            <a:off x="6428825" y="2331212"/>
            <a:ext cx="4974227" cy="3837040"/>
          </a:xfrm>
          <a:prstGeom prst="rect">
            <a:avLst/>
          </a:prstGeom>
          <a:noFill/>
          <a:ln>
            <a:noFill/>
          </a:ln>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6"/>
          <p:cNvSpPr txBox="1"/>
          <p:nvPr>
            <p:ph idx="1" type="body"/>
          </p:nvPr>
        </p:nvSpPr>
        <p:spPr>
          <a:xfrm>
            <a:off x="381000" y="476098"/>
            <a:ext cx="8821800" cy="5079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a:t>Género y regionalidad</a:t>
            </a:r>
            <a:endParaRPr/>
          </a:p>
        </p:txBody>
      </p:sp>
      <p:sp>
        <p:nvSpPr>
          <p:cNvPr id="282" name="Google Shape;282;p36"/>
          <p:cNvSpPr txBox="1"/>
          <p:nvPr>
            <p:ph idx="2" type="body"/>
          </p:nvPr>
        </p:nvSpPr>
        <p:spPr>
          <a:xfrm>
            <a:off x="381000" y="983871"/>
            <a:ext cx="6745200" cy="4248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a:t>¿El género musical tiene la misma frecuencia en todos lados? ¿Hay alguno que sobresalga?</a:t>
            </a:r>
            <a:endParaRPr/>
          </a:p>
        </p:txBody>
      </p:sp>
      <p:pic>
        <p:nvPicPr>
          <p:cNvPr id="283" name="Google Shape;283;p36"/>
          <p:cNvPicPr preferRelativeResize="0"/>
          <p:nvPr/>
        </p:nvPicPr>
        <p:blipFill>
          <a:blip r:embed="rId3">
            <a:alphaModFix/>
          </a:blip>
          <a:stretch>
            <a:fillRect/>
          </a:stretch>
        </p:blipFill>
        <p:spPr>
          <a:xfrm>
            <a:off x="381000" y="1605971"/>
            <a:ext cx="7913668" cy="5144529"/>
          </a:xfrm>
          <a:prstGeom prst="rect">
            <a:avLst/>
          </a:prstGeom>
          <a:noFill/>
          <a:ln>
            <a:noFill/>
          </a:ln>
        </p:spPr>
      </p:pic>
      <p:sp>
        <p:nvSpPr>
          <p:cNvPr id="284" name="Google Shape;284;p36"/>
          <p:cNvSpPr txBox="1"/>
          <p:nvPr/>
        </p:nvSpPr>
        <p:spPr>
          <a:xfrm>
            <a:off x="8565175" y="1012500"/>
            <a:ext cx="3412200" cy="51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latin typeface="DM Sans"/>
                <a:ea typeface="DM Sans"/>
                <a:cs typeface="DM Sans"/>
                <a:sym typeface="DM Sans"/>
              </a:rPr>
              <a:t>Cómo se puede observar en el gráfico el comportamiento de la región europea sigue siendo extraordinario, con una diversidad alta no sólo en géneros sino también en canciones. Norteamérica es el caso opuesto en sus comportamientos, como ya vimos tiene una cantidad de streams altísima pero su variabilidad es la menor. </a:t>
            </a:r>
            <a:endParaRPr sz="1300">
              <a:latin typeface="DM Sans"/>
              <a:ea typeface="DM Sans"/>
              <a:cs typeface="DM Sans"/>
              <a:sym typeface="DM Sans"/>
            </a:endParaRPr>
          </a:p>
          <a:p>
            <a:pPr indent="0" lvl="0" marL="0" rtl="0" algn="l">
              <a:spcBef>
                <a:spcPts val="0"/>
              </a:spcBef>
              <a:spcAft>
                <a:spcPts val="0"/>
              </a:spcAft>
              <a:buNone/>
            </a:pPr>
            <a:r>
              <a:t/>
            </a:r>
            <a:endParaRPr sz="1300">
              <a:latin typeface="DM Sans"/>
              <a:ea typeface="DM Sans"/>
              <a:cs typeface="DM Sans"/>
              <a:sym typeface="DM Sans"/>
            </a:endParaRPr>
          </a:p>
          <a:p>
            <a:pPr indent="0" lvl="0" marL="0" rtl="0" algn="l">
              <a:spcBef>
                <a:spcPts val="0"/>
              </a:spcBef>
              <a:spcAft>
                <a:spcPts val="0"/>
              </a:spcAft>
              <a:buNone/>
            </a:pPr>
            <a:r>
              <a:rPr lang="en-US" sz="1300">
                <a:latin typeface="DM Sans"/>
                <a:ea typeface="DM Sans"/>
                <a:cs typeface="DM Sans"/>
                <a:sym typeface="DM Sans"/>
              </a:rPr>
              <a:t>Seguimos viendo la predominando del género Pop y Dance por sobre el resto en todos los continentes.</a:t>
            </a:r>
            <a:endParaRPr sz="130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7"/>
          <p:cNvSpPr txBox="1"/>
          <p:nvPr/>
        </p:nvSpPr>
        <p:spPr>
          <a:xfrm>
            <a:off x="11506202" y="6519009"/>
            <a:ext cx="685800" cy="20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rgbClr val="000000"/>
                </a:solidFill>
                <a:latin typeface="Arial"/>
                <a:ea typeface="Arial"/>
                <a:cs typeface="Arial"/>
                <a:sym typeface="Arial"/>
              </a:rPr>
              <a:t>‹#›</a:t>
            </a:fld>
            <a:endParaRPr b="0" i="0" sz="1050" u="none" cap="none" strike="noStrike">
              <a:solidFill>
                <a:srgbClr val="000000"/>
              </a:solidFill>
              <a:latin typeface="Arial"/>
              <a:ea typeface="Arial"/>
              <a:cs typeface="Arial"/>
              <a:sym typeface="Arial"/>
            </a:endParaRPr>
          </a:p>
        </p:txBody>
      </p:sp>
      <p:sp>
        <p:nvSpPr>
          <p:cNvPr id="291" name="Google Shape;291;p37"/>
          <p:cNvSpPr txBox="1"/>
          <p:nvPr/>
        </p:nvSpPr>
        <p:spPr>
          <a:xfrm>
            <a:off x="480875" y="506700"/>
            <a:ext cx="2928300" cy="13791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2800"/>
              <a:buFont typeface="Arial"/>
              <a:buNone/>
            </a:pPr>
            <a:r>
              <a:rPr lang="en-US" sz="2800"/>
              <a:t>Relación de popularidad con todas las variables</a:t>
            </a:r>
            <a:endParaRPr/>
          </a:p>
        </p:txBody>
      </p:sp>
      <p:sp>
        <p:nvSpPr>
          <p:cNvPr id="292" name="Google Shape;292;p37"/>
          <p:cNvSpPr/>
          <p:nvPr/>
        </p:nvSpPr>
        <p:spPr>
          <a:xfrm>
            <a:off x="153250" y="2160475"/>
            <a:ext cx="1699200" cy="444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latin typeface="DM Sans"/>
                <a:ea typeface="DM Sans"/>
                <a:cs typeface="DM Sans"/>
                <a:sym typeface="DM Sans"/>
              </a:rPr>
              <a:t>Considerando que con ninguna de las variables sospechadas encontramos una correlación, se realizó un cuadro de correlaciones para analizar con cuáles sí encontrabamos. </a:t>
            </a:r>
            <a:endParaRPr sz="1300">
              <a:solidFill>
                <a:schemeClr val="dk1"/>
              </a:solidFill>
              <a:latin typeface="DM Sans"/>
              <a:ea typeface="DM Sans"/>
              <a:cs typeface="DM Sans"/>
              <a:sym typeface="DM Sans"/>
            </a:endParaRPr>
          </a:p>
        </p:txBody>
      </p:sp>
      <p:pic>
        <p:nvPicPr>
          <p:cNvPr id="293" name="Google Shape;293;p37"/>
          <p:cNvPicPr preferRelativeResize="0"/>
          <p:nvPr/>
        </p:nvPicPr>
        <p:blipFill>
          <a:blip r:embed="rId3">
            <a:alphaModFix/>
          </a:blip>
          <a:stretch>
            <a:fillRect/>
          </a:stretch>
        </p:blipFill>
        <p:spPr>
          <a:xfrm>
            <a:off x="3975175" y="0"/>
            <a:ext cx="6676400" cy="7094175"/>
          </a:xfrm>
          <a:prstGeom prst="rect">
            <a:avLst/>
          </a:prstGeom>
          <a:noFill/>
          <a:ln>
            <a:noFill/>
          </a:ln>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8"/>
          <p:cNvSpPr txBox="1"/>
          <p:nvPr>
            <p:ph idx="1" type="body"/>
          </p:nvPr>
        </p:nvSpPr>
        <p:spPr>
          <a:xfrm>
            <a:off x="381000" y="476098"/>
            <a:ext cx="8821800" cy="5079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a:latin typeface="DM Sans"/>
                <a:ea typeface="DM Sans"/>
                <a:cs typeface="DM Sans"/>
                <a:sym typeface="DM Sans"/>
              </a:rPr>
              <a:t>Conclusiones EDA</a:t>
            </a:r>
            <a:endParaRPr>
              <a:latin typeface="DM Sans"/>
              <a:ea typeface="DM Sans"/>
              <a:cs typeface="DM Sans"/>
              <a:sym typeface="DM Sans"/>
            </a:endParaRPr>
          </a:p>
        </p:txBody>
      </p:sp>
      <p:sp>
        <p:nvSpPr>
          <p:cNvPr id="300" name="Google Shape;300;p38"/>
          <p:cNvSpPr txBox="1"/>
          <p:nvPr/>
        </p:nvSpPr>
        <p:spPr>
          <a:xfrm>
            <a:off x="697000" y="1977775"/>
            <a:ext cx="5892600" cy="32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DM Sans"/>
                <a:ea typeface="DM Sans"/>
                <a:cs typeface="DM Sans"/>
                <a:sym typeface="DM Sans"/>
              </a:rPr>
              <a:t>La primera conclusión es que Europa y Norteamérica poseen </a:t>
            </a:r>
            <a:r>
              <a:rPr lang="en-US">
                <a:latin typeface="DM Sans"/>
                <a:ea typeface="DM Sans"/>
                <a:cs typeface="DM Sans"/>
                <a:sym typeface="DM Sans"/>
              </a:rPr>
              <a:t>comportamientos</a:t>
            </a:r>
            <a:r>
              <a:rPr lang="en-US">
                <a:latin typeface="DM Sans"/>
                <a:ea typeface="DM Sans"/>
                <a:cs typeface="DM Sans"/>
                <a:sym typeface="DM Sans"/>
              </a:rPr>
              <a:t> opuestos. Mientras que en Europa predomina la variabilidad y por lo tanto las canciones no tienen tantos streams, lo que vemos es muchísimas canciones en sus charts. En Norteamérica hay muy pocas canciones con altísimos niveles de streams por canción. También norteamérica tiene muy poca </a:t>
            </a:r>
            <a:r>
              <a:rPr lang="en-US">
                <a:latin typeface="DM Sans"/>
                <a:ea typeface="DM Sans"/>
                <a:cs typeface="DM Sans"/>
                <a:sym typeface="DM Sans"/>
              </a:rPr>
              <a:t>variabilidad</a:t>
            </a:r>
            <a:r>
              <a:rPr lang="en-US">
                <a:latin typeface="DM Sans"/>
                <a:ea typeface="DM Sans"/>
                <a:cs typeface="DM Sans"/>
                <a:sym typeface="DM Sans"/>
              </a:rPr>
              <a:t> de género, </a:t>
            </a:r>
            <a:r>
              <a:rPr lang="en-US">
                <a:latin typeface="DM Sans"/>
                <a:ea typeface="DM Sans"/>
                <a:cs typeface="DM Sans"/>
                <a:sym typeface="DM Sans"/>
              </a:rPr>
              <a:t>centrándose</a:t>
            </a:r>
            <a:r>
              <a:rPr lang="en-US">
                <a:latin typeface="DM Sans"/>
                <a:ea typeface="DM Sans"/>
                <a:cs typeface="DM Sans"/>
                <a:sym typeface="DM Sans"/>
              </a:rPr>
              <a:t> más que nada en el pop. </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US">
                <a:latin typeface="DM Sans"/>
                <a:ea typeface="DM Sans"/>
                <a:cs typeface="DM Sans"/>
                <a:sym typeface="DM Sans"/>
              </a:rPr>
              <a:t>La segunda es que la gran cantidad de canciones que hay en el pop no le garantiza una popularidad alta (y </a:t>
            </a:r>
            <a:r>
              <a:rPr lang="en-US">
                <a:latin typeface="DM Sans"/>
                <a:ea typeface="DM Sans"/>
                <a:cs typeface="DM Sans"/>
                <a:sym typeface="DM Sans"/>
              </a:rPr>
              <a:t>quizás</a:t>
            </a:r>
            <a:r>
              <a:rPr lang="en-US">
                <a:latin typeface="DM Sans"/>
                <a:ea typeface="DM Sans"/>
                <a:cs typeface="DM Sans"/>
                <a:sym typeface="DM Sans"/>
              </a:rPr>
              <a:t> tiene justamente que ver con ese hecho). Teniendo una media de 0.75 en popularidad mientras que el Hip Hop tiene 0.8.</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US">
                <a:latin typeface="DM Sans"/>
                <a:ea typeface="DM Sans"/>
                <a:cs typeface="DM Sans"/>
                <a:sym typeface="DM Sans"/>
              </a:rPr>
              <a:t>En cuanto a las características, si bien predomina un acercamiento multicausal con una correlación baja, es posible ver que la danzabilidad es una de aquellas </a:t>
            </a:r>
            <a:r>
              <a:rPr lang="en-US">
                <a:latin typeface="DM Sans"/>
                <a:ea typeface="DM Sans"/>
                <a:cs typeface="DM Sans"/>
                <a:sym typeface="DM Sans"/>
              </a:rPr>
              <a:t>características</a:t>
            </a:r>
            <a:r>
              <a:rPr lang="en-US">
                <a:latin typeface="DM Sans"/>
                <a:ea typeface="DM Sans"/>
                <a:cs typeface="DM Sans"/>
                <a:sym typeface="DM Sans"/>
              </a:rPr>
              <a:t> con un poco más de relevancia.  </a:t>
            </a:r>
            <a:endParaRPr>
              <a:latin typeface="DM Sans"/>
              <a:ea typeface="DM Sans"/>
              <a:cs typeface="DM Sans"/>
              <a:sym typeface="DM Sans"/>
            </a:endParaRPr>
          </a:p>
        </p:txBody>
      </p:sp>
      <p:pic>
        <p:nvPicPr>
          <p:cNvPr id="301" name="Google Shape;301;p38"/>
          <p:cNvPicPr preferRelativeResize="0"/>
          <p:nvPr/>
        </p:nvPicPr>
        <p:blipFill>
          <a:blip r:embed="rId3">
            <a:alphaModFix/>
          </a:blip>
          <a:stretch>
            <a:fillRect/>
          </a:stretch>
        </p:blipFill>
        <p:spPr>
          <a:xfrm>
            <a:off x="7101175" y="722973"/>
            <a:ext cx="4153944" cy="55692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9"/>
          <p:cNvSpPr txBox="1"/>
          <p:nvPr/>
        </p:nvSpPr>
        <p:spPr>
          <a:xfrm>
            <a:off x="11506202" y="6519009"/>
            <a:ext cx="685798" cy="20637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rgbClr val="000000"/>
                </a:solidFill>
                <a:latin typeface="Arial"/>
                <a:ea typeface="Arial"/>
                <a:cs typeface="Arial"/>
                <a:sym typeface="Arial"/>
              </a:rPr>
              <a:t>‹#›</a:t>
            </a:fld>
            <a:endParaRPr b="0" i="0" sz="1050" u="none" cap="none" strike="noStrike">
              <a:solidFill>
                <a:srgbClr val="000000"/>
              </a:solidFill>
              <a:latin typeface="Arial"/>
              <a:ea typeface="Arial"/>
              <a:cs typeface="Arial"/>
              <a:sym typeface="Arial"/>
            </a:endParaRPr>
          </a:p>
        </p:txBody>
      </p:sp>
      <p:sp>
        <p:nvSpPr>
          <p:cNvPr id="308" name="Google Shape;308;p39"/>
          <p:cNvSpPr txBox="1"/>
          <p:nvPr/>
        </p:nvSpPr>
        <p:spPr>
          <a:xfrm>
            <a:off x="429592" y="2505670"/>
            <a:ext cx="10857900" cy="14778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Clr>
                <a:schemeClr val="lt1"/>
              </a:buClr>
              <a:buSzPts val="6000"/>
              <a:buFont typeface="Arial"/>
              <a:buNone/>
            </a:pPr>
            <a:r>
              <a:rPr b="1" lang="en-US" sz="6000"/>
              <a:t>Modelo</a:t>
            </a:r>
            <a:r>
              <a:rPr lang="en-US" sz="6000"/>
              <a:t> de ML</a:t>
            </a:r>
            <a:endParaRPr b="1" i="0" sz="60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cxnSp>
        <p:nvCxnSpPr>
          <p:cNvPr id="314" name="Google Shape;314;p40"/>
          <p:cNvCxnSpPr/>
          <p:nvPr/>
        </p:nvCxnSpPr>
        <p:spPr>
          <a:xfrm>
            <a:off x="3238501" y="287524"/>
            <a:ext cx="13800" cy="6231600"/>
          </a:xfrm>
          <a:prstGeom prst="straightConnector1">
            <a:avLst/>
          </a:prstGeom>
          <a:noFill/>
          <a:ln cap="flat" cmpd="sng" w="12700">
            <a:solidFill>
              <a:srgbClr val="00D703"/>
            </a:solidFill>
            <a:prstDash val="solid"/>
            <a:miter lim="800000"/>
            <a:headEnd len="sm" w="sm" type="none"/>
            <a:tailEnd len="sm" w="sm" type="none"/>
          </a:ln>
        </p:spPr>
      </p:cxnSp>
      <p:sp>
        <p:nvSpPr>
          <p:cNvPr id="315" name="Google Shape;315;p40"/>
          <p:cNvSpPr txBox="1"/>
          <p:nvPr/>
        </p:nvSpPr>
        <p:spPr>
          <a:xfrm>
            <a:off x="11506202" y="6519009"/>
            <a:ext cx="685800" cy="20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rgbClr val="000000"/>
                </a:solidFill>
                <a:latin typeface="Arial"/>
                <a:ea typeface="Arial"/>
                <a:cs typeface="Arial"/>
                <a:sym typeface="Arial"/>
              </a:rPr>
              <a:t>‹#›</a:t>
            </a:fld>
            <a:endParaRPr b="0" i="0" sz="1050" u="none" cap="none" strike="noStrike">
              <a:solidFill>
                <a:srgbClr val="000000"/>
              </a:solidFill>
              <a:latin typeface="Arial"/>
              <a:ea typeface="Arial"/>
              <a:cs typeface="Arial"/>
              <a:sym typeface="Arial"/>
            </a:endParaRPr>
          </a:p>
        </p:txBody>
      </p:sp>
      <p:sp>
        <p:nvSpPr>
          <p:cNvPr id="316" name="Google Shape;316;p40"/>
          <p:cNvSpPr txBox="1"/>
          <p:nvPr/>
        </p:nvSpPr>
        <p:spPr>
          <a:xfrm>
            <a:off x="124550" y="2561450"/>
            <a:ext cx="3064200" cy="9975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2800"/>
              <a:buFont typeface="Arial"/>
              <a:buNone/>
            </a:pPr>
            <a:r>
              <a:rPr lang="en-US" sz="2700"/>
              <a:t>ENTRENAMIENTO, EVALUACIÓN Y MODELO</a:t>
            </a:r>
            <a:endParaRPr b="1" i="0" sz="2700" u="none" cap="none" strike="noStrike">
              <a:solidFill>
                <a:srgbClr val="000000"/>
              </a:solidFill>
              <a:latin typeface="Arial"/>
              <a:ea typeface="Arial"/>
              <a:cs typeface="Arial"/>
              <a:sym typeface="Arial"/>
            </a:endParaRPr>
          </a:p>
        </p:txBody>
      </p:sp>
      <p:sp>
        <p:nvSpPr>
          <p:cNvPr id="317" name="Google Shape;317;p40"/>
          <p:cNvSpPr/>
          <p:nvPr/>
        </p:nvSpPr>
        <p:spPr>
          <a:xfrm>
            <a:off x="3640000" y="723191"/>
            <a:ext cx="8103900" cy="5560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600">
                <a:solidFill>
                  <a:schemeClr val="dk1"/>
                </a:solidFill>
                <a:latin typeface="Helvetica Neue Light"/>
                <a:ea typeface="Helvetica Neue Light"/>
                <a:cs typeface="Helvetica Neue Light"/>
                <a:sym typeface="Helvetica Neue Light"/>
              </a:rPr>
              <a:t>Con el fin de crear un modelo que prediga la popularidad de un tema se realizó una evaluación y entrenamiento mediante distintos modelos que dieron diferentes resultados.</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n-US" sz="1600">
                <a:solidFill>
                  <a:schemeClr val="dk1"/>
                </a:solidFill>
                <a:latin typeface="Helvetica Neue Light"/>
                <a:ea typeface="Helvetica Neue Light"/>
                <a:cs typeface="Helvetica Neue Light"/>
                <a:sym typeface="Helvetica Neue Light"/>
              </a:rPr>
              <a:t>Previo a la </a:t>
            </a:r>
            <a:r>
              <a:rPr lang="en-US" sz="1600">
                <a:solidFill>
                  <a:schemeClr val="dk1"/>
                </a:solidFill>
                <a:latin typeface="Helvetica Neue Light"/>
                <a:ea typeface="Helvetica Neue Light"/>
                <a:cs typeface="Helvetica Neue Light"/>
                <a:sym typeface="Helvetica Neue Light"/>
              </a:rPr>
              <a:t>selección</a:t>
            </a:r>
            <a:r>
              <a:rPr lang="en-US" sz="1600">
                <a:solidFill>
                  <a:schemeClr val="dk1"/>
                </a:solidFill>
                <a:latin typeface="Helvetica Neue Light"/>
                <a:ea typeface="Helvetica Neue Light"/>
                <a:cs typeface="Helvetica Neue Light"/>
                <a:sym typeface="Helvetica Neue Light"/>
              </a:rPr>
              <a:t> y entrenamiento del modelo se realizaron distintas técnicas de filtros de variables para elegir aquellas que </a:t>
            </a:r>
            <a:r>
              <a:rPr lang="en-US" sz="1600">
                <a:solidFill>
                  <a:schemeClr val="dk1"/>
                </a:solidFill>
                <a:latin typeface="Helvetica Neue Light"/>
                <a:ea typeface="Helvetica Neue Light"/>
                <a:cs typeface="Helvetica Neue Light"/>
                <a:sym typeface="Helvetica Neue Light"/>
              </a:rPr>
              <a:t>tienen</a:t>
            </a:r>
            <a:r>
              <a:rPr lang="en-US" sz="1600">
                <a:solidFill>
                  <a:schemeClr val="dk1"/>
                </a:solidFill>
                <a:latin typeface="Helvetica Neue Light"/>
                <a:ea typeface="Helvetica Neue Light"/>
                <a:cs typeface="Helvetica Neue Light"/>
                <a:sym typeface="Helvetica Neue Light"/>
              </a:rPr>
              <a:t> más </a:t>
            </a:r>
            <a:r>
              <a:rPr lang="en-US" sz="1600">
                <a:solidFill>
                  <a:schemeClr val="dk1"/>
                </a:solidFill>
                <a:latin typeface="Helvetica Neue Light"/>
                <a:ea typeface="Helvetica Neue Light"/>
                <a:cs typeface="Helvetica Neue Light"/>
                <a:sym typeface="Helvetica Neue Light"/>
              </a:rPr>
              <a:t>significación</a:t>
            </a:r>
            <a:r>
              <a:rPr lang="en-US" sz="1600">
                <a:solidFill>
                  <a:schemeClr val="dk1"/>
                </a:solidFill>
                <a:latin typeface="Helvetica Neue Light"/>
                <a:ea typeface="Helvetica Neue Light"/>
                <a:cs typeface="Helvetica Neue Light"/>
                <a:sym typeface="Helvetica Neue Light"/>
              </a:rPr>
              <a:t> a la hora de entender la popularidad.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n-US" sz="1600">
                <a:solidFill>
                  <a:schemeClr val="dk1"/>
                </a:solidFill>
                <a:latin typeface="Helvetica Neue Light"/>
                <a:ea typeface="Helvetica Neue Light"/>
                <a:cs typeface="Helvetica Neue Light"/>
                <a:sym typeface="Helvetica Neue Light"/>
              </a:rPr>
              <a:t>Nos quedamos con el Backward Selection con un p=0.001 que dio el siguiente resultado:</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n-US" sz="1600">
                <a:solidFill>
                  <a:schemeClr val="dk1"/>
                </a:solidFill>
                <a:latin typeface="Helvetica Neue Light"/>
                <a:ea typeface="Helvetica Neue Light"/>
                <a:cs typeface="Helvetica Neue Light"/>
                <a:sym typeface="Helvetica Neue Light"/>
              </a:rPr>
              <a:t>De las 25 variables con las que se comenzó el análisis sólo 15 resultaron </a:t>
            </a:r>
            <a:r>
              <a:rPr lang="en-US" sz="1600">
                <a:solidFill>
                  <a:schemeClr val="dk1"/>
                </a:solidFill>
                <a:latin typeface="Helvetica Neue Light"/>
                <a:ea typeface="Helvetica Neue Light"/>
                <a:cs typeface="Helvetica Neue Light"/>
                <a:sym typeface="Helvetica Neue Light"/>
              </a:rPr>
              <a:t>significativas</a:t>
            </a:r>
            <a:r>
              <a:rPr lang="en-US" sz="1600">
                <a:solidFill>
                  <a:schemeClr val="dk1"/>
                </a:solidFill>
                <a:latin typeface="Helvetica Neue Light"/>
                <a:ea typeface="Helvetica Neue Light"/>
                <a:cs typeface="Helvetica Neue Light"/>
                <a:sym typeface="Helvetica Neue Light"/>
              </a:rPr>
              <a:t> para la variable target y son : </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US" sz="1600">
                <a:solidFill>
                  <a:schemeClr val="dk1"/>
                </a:solidFill>
                <a:latin typeface="Helvetica Neue Light"/>
                <a:ea typeface="Helvetica Neue Light"/>
                <a:cs typeface="Helvetica Neue Light"/>
                <a:sym typeface="Helvetica Neue Light"/>
              </a:rPr>
              <a:t>'danceability',</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US" sz="1600">
                <a:solidFill>
                  <a:schemeClr val="dk1"/>
                </a:solidFill>
                <a:latin typeface="Helvetica Neue Light"/>
                <a:ea typeface="Helvetica Neue Light"/>
                <a:cs typeface="Helvetica Neue Light"/>
                <a:sym typeface="Helvetica Neue Light"/>
              </a:rPr>
              <a:t> 'energy',</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US" sz="1600">
                <a:solidFill>
                  <a:schemeClr val="dk1"/>
                </a:solidFill>
                <a:latin typeface="Helvetica Neue Light"/>
                <a:ea typeface="Helvetica Neue Light"/>
                <a:cs typeface="Helvetica Neue Light"/>
                <a:sym typeface="Helvetica Neue Light"/>
              </a:rPr>
              <a:t> 'speechiness',</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US" sz="1600">
                <a:solidFill>
                  <a:schemeClr val="dk1"/>
                </a:solidFill>
                <a:latin typeface="Helvetica Neue Light"/>
                <a:ea typeface="Helvetica Neue Light"/>
                <a:cs typeface="Helvetica Neue Light"/>
                <a:sym typeface="Helvetica Neue Light"/>
              </a:rPr>
              <a:t> 'acousticness',</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US" sz="1600">
                <a:solidFill>
                  <a:schemeClr val="dk1"/>
                </a:solidFill>
                <a:latin typeface="Helvetica Neue Light"/>
                <a:ea typeface="Helvetica Neue Light"/>
                <a:cs typeface="Helvetica Neue Light"/>
                <a:sym typeface="Helvetica Neue Light"/>
              </a:rPr>
              <a:t> 'liveness',</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US" sz="1600">
                <a:solidFill>
                  <a:schemeClr val="dk1"/>
                </a:solidFill>
                <a:latin typeface="Helvetica Neue Light"/>
                <a:ea typeface="Helvetica Neue Light"/>
                <a:cs typeface="Helvetica Neue Light"/>
                <a:sym typeface="Helvetica Neue Light"/>
              </a:rPr>
              <a:t> 'valence',</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US" sz="1600">
                <a:solidFill>
                  <a:schemeClr val="dk1"/>
                </a:solidFill>
                <a:latin typeface="Helvetica Neue Light"/>
                <a:ea typeface="Helvetica Neue Light"/>
                <a:cs typeface="Helvetica Neue Light"/>
                <a:sym typeface="Helvetica Neue Light"/>
              </a:rPr>
              <a:t> 'time_signature',</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US" sz="1600">
                <a:solidFill>
                  <a:schemeClr val="dk1"/>
                </a:solidFill>
                <a:latin typeface="Helvetica Neue Light"/>
                <a:ea typeface="Helvetica Neue Light"/>
                <a:cs typeface="Helvetica Neue Light"/>
                <a:sym typeface="Helvetica Neue Light"/>
              </a:rPr>
              <a:t> 'chart_year',</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US" sz="1600">
                <a:solidFill>
                  <a:schemeClr val="dk1"/>
                </a:solidFill>
                <a:latin typeface="Helvetica Neue Light"/>
                <a:ea typeface="Helvetica Neue Light"/>
                <a:cs typeface="Helvetica Neue Light"/>
                <a:sym typeface="Helvetica Neue Light"/>
              </a:rPr>
              <a:t> 'streams',</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US" sz="1600">
                <a:solidFill>
                  <a:schemeClr val="dk1"/>
                </a:solidFill>
                <a:latin typeface="Helvetica Neue Light"/>
                <a:ea typeface="Helvetica Neue Light"/>
                <a:cs typeface="Helvetica Neue Light"/>
                <a:sym typeface="Helvetica Neue Light"/>
              </a:rPr>
              <a:t> 'explicit',</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US" sz="1600">
                <a:solidFill>
                  <a:schemeClr val="dk1"/>
                </a:solidFill>
                <a:latin typeface="Helvetica Neue Light"/>
                <a:ea typeface="Helvetica Neue Light"/>
                <a:cs typeface="Helvetica Neue Light"/>
                <a:sym typeface="Helvetica Neue Light"/>
              </a:rPr>
              <a:t> 'playlist',</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US" sz="1600">
                <a:solidFill>
                  <a:schemeClr val="dk1"/>
                </a:solidFill>
                <a:latin typeface="Helvetica Neue Light"/>
                <a:ea typeface="Helvetica Neue Light"/>
                <a:cs typeface="Helvetica Neue Light"/>
                <a:sym typeface="Helvetica Neue Light"/>
              </a:rPr>
              <a:t> 'generos',</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US" sz="1600">
                <a:solidFill>
                  <a:schemeClr val="dk1"/>
                </a:solidFill>
                <a:latin typeface="Helvetica Neue Light"/>
                <a:ea typeface="Helvetica Neue Light"/>
                <a:cs typeface="Helvetica Neue Light"/>
                <a:sym typeface="Helvetica Neue Light"/>
              </a:rPr>
              <a:t> 'continente',</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US" sz="1600">
                <a:solidFill>
                  <a:schemeClr val="dk1"/>
                </a:solidFill>
                <a:latin typeface="Helvetica Neue Light"/>
                <a:ea typeface="Helvetica Neue Light"/>
                <a:cs typeface="Helvetica Neue Light"/>
                <a:sym typeface="Helvetica Neue Light"/>
              </a:rPr>
              <a:t> 'featuring'</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cxnSp>
        <p:nvCxnSpPr>
          <p:cNvPr id="323" name="Google Shape;323;p41"/>
          <p:cNvCxnSpPr/>
          <p:nvPr/>
        </p:nvCxnSpPr>
        <p:spPr>
          <a:xfrm>
            <a:off x="3238501" y="287524"/>
            <a:ext cx="13800" cy="6231600"/>
          </a:xfrm>
          <a:prstGeom prst="straightConnector1">
            <a:avLst/>
          </a:prstGeom>
          <a:noFill/>
          <a:ln cap="flat" cmpd="sng" w="12700">
            <a:solidFill>
              <a:srgbClr val="00D703"/>
            </a:solidFill>
            <a:prstDash val="solid"/>
            <a:miter lim="800000"/>
            <a:headEnd len="sm" w="sm" type="none"/>
            <a:tailEnd len="sm" w="sm" type="none"/>
          </a:ln>
        </p:spPr>
      </p:cxnSp>
      <p:sp>
        <p:nvSpPr>
          <p:cNvPr id="324" name="Google Shape;324;p41"/>
          <p:cNvSpPr txBox="1"/>
          <p:nvPr/>
        </p:nvSpPr>
        <p:spPr>
          <a:xfrm>
            <a:off x="11506202" y="6519009"/>
            <a:ext cx="685800" cy="20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rgbClr val="000000"/>
                </a:solidFill>
                <a:latin typeface="Arial"/>
                <a:ea typeface="Arial"/>
                <a:cs typeface="Arial"/>
                <a:sym typeface="Arial"/>
              </a:rPr>
              <a:t>‹#›</a:t>
            </a:fld>
            <a:endParaRPr b="0" i="0" sz="1050" u="none" cap="none" strike="noStrike">
              <a:solidFill>
                <a:srgbClr val="000000"/>
              </a:solidFill>
              <a:latin typeface="Arial"/>
              <a:ea typeface="Arial"/>
              <a:cs typeface="Arial"/>
              <a:sym typeface="Arial"/>
            </a:endParaRPr>
          </a:p>
        </p:txBody>
      </p:sp>
      <p:sp>
        <p:nvSpPr>
          <p:cNvPr id="325" name="Google Shape;325;p41"/>
          <p:cNvSpPr txBox="1"/>
          <p:nvPr/>
        </p:nvSpPr>
        <p:spPr>
          <a:xfrm>
            <a:off x="124550" y="2561450"/>
            <a:ext cx="3064200" cy="9975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2800"/>
              <a:buFont typeface="Arial"/>
              <a:buNone/>
            </a:pPr>
            <a:r>
              <a:rPr lang="en-US" sz="2700"/>
              <a:t>ENTRENAMIENTO, EVALUACIÓN Y MODELO</a:t>
            </a:r>
            <a:endParaRPr b="1" i="0" sz="2700" u="none" cap="none" strike="noStrike">
              <a:solidFill>
                <a:srgbClr val="000000"/>
              </a:solidFill>
              <a:latin typeface="Arial"/>
              <a:ea typeface="Arial"/>
              <a:cs typeface="Arial"/>
              <a:sym typeface="Arial"/>
            </a:endParaRPr>
          </a:p>
        </p:txBody>
      </p:sp>
      <p:sp>
        <p:nvSpPr>
          <p:cNvPr id="326" name="Google Shape;326;p41"/>
          <p:cNvSpPr/>
          <p:nvPr/>
        </p:nvSpPr>
        <p:spPr>
          <a:xfrm>
            <a:off x="3640000" y="723191"/>
            <a:ext cx="8103900" cy="5560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n-US" sz="1600">
                <a:solidFill>
                  <a:schemeClr val="dk1"/>
                </a:solidFill>
                <a:latin typeface="Helvetica Neue Light"/>
                <a:ea typeface="Helvetica Neue Light"/>
                <a:cs typeface="Helvetica Neue Light"/>
                <a:sym typeface="Helvetica Neue Light"/>
              </a:rPr>
              <a:t>Se comenzó, a pesar de haber hallado en el EDA una correlación baja entre variables, con un modelo de regresión lineal que nunca mejoró el 0,25 de r2, dando así una explicación muy baja de los datos.</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n-US" sz="1600">
                <a:solidFill>
                  <a:schemeClr val="dk1"/>
                </a:solidFill>
                <a:latin typeface="Helvetica Neue Light"/>
                <a:ea typeface="Helvetica Neue Light"/>
                <a:cs typeface="Helvetica Neue Light"/>
                <a:sym typeface="Helvetica Neue Light"/>
              </a:rPr>
              <a:t>Entendiendo, entonces la complejidad del fenómeno se pasó a probar con Random Forest Regression llegando a un r2 de 0,97.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b="1" lang="en-US" sz="2000">
                <a:solidFill>
                  <a:schemeClr val="dk1"/>
                </a:solidFill>
                <a:latin typeface="Helvetica Neue"/>
                <a:ea typeface="Helvetica Neue"/>
                <a:cs typeface="Helvetica Neue"/>
                <a:sym typeface="Helvetica Neue"/>
              </a:rPr>
              <a:t>Se elige entonces como modelo Random Forest Regression</a:t>
            </a:r>
            <a:r>
              <a:rPr lang="en-US" sz="1600">
                <a:solidFill>
                  <a:schemeClr val="dk1"/>
                </a:solidFill>
                <a:latin typeface="Helvetica Neue Light"/>
                <a:ea typeface="Helvetica Neue Light"/>
                <a:cs typeface="Helvetica Neue Light"/>
                <a:sym typeface="Helvetica Neue Light"/>
              </a:rPr>
              <a:t>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pic>
        <p:nvPicPr>
          <p:cNvPr id="327" name="Google Shape;327;p41"/>
          <p:cNvPicPr preferRelativeResize="0"/>
          <p:nvPr/>
        </p:nvPicPr>
        <p:blipFill>
          <a:blip r:embed="rId3">
            <a:alphaModFix/>
          </a:blip>
          <a:stretch>
            <a:fillRect/>
          </a:stretch>
        </p:blipFill>
        <p:spPr>
          <a:xfrm>
            <a:off x="5214525" y="3638975"/>
            <a:ext cx="4706124" cy="2880025"/>
          </a:xfrm>
          <a:prstGeom prst="rect">
            <a:avLst/>
          </a:prstGeom>
          <a:noFill/>
          <a:ln>
            <a:noFill/>
          </a:ln>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2"/>
          <p:cNvSpPr txBox="1"/>
          <p:nvPr/>
        </p:nvSpPr>
        <p:spPr>
          <a:xfrm>
            <a:off x="11506202" y="6519009"/>
            <a:ext cx="685800" cy="20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rgbClr val="000000"/>
                </a:solidFill>
                <a:latin typeface="Arial"/>
                <a:ea typeface="Arial"/>
                <a:cs typeface="Arial"/>
                <a:sym typeface="Arial"/>
              </a:rPr>
              <a:t>‹#›</a:t>
            </a:fld>
            <a:endParaRPr b="0" i="0" sz="1050" u="none" cap="none" strike="noStrike">
              <a:solidFill>
                <a:srgbClr val="000000"/>
              </a:solidFill>
              <a:latin typeface="Arial"/>
              <a:ea typeface="Arial"/>
              <a:cs typeface="Arial"/>
              <a:sym typeface="Arial"/>
            </a:endParaRPr>
          </a:p>
        </p:txBody>
      </p:sp>
      <p:sp>
        <p:nvSpPr>
          <p:cNvPr id="334" name="Google Shape;334;p42"/>
          <p:cNvSpPr txBox="1"/>
          <p:nvPr/>
        </p:nvSpPr>
        <p:spPr>
          <a:xfrm>
            <a:off x="429592" y="2505670"/>
            <a:ext cx="10857900" cy="14778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Clr>
                <a:schemeClr val="lt1"/>
              </a:buClr>
              <a:buSzPts val="6000"/>
              <a:buFont typeface="Arial"/>
              <a:buNone/>
            </a:pPr>
            <a:r>
              <a:rPr lang="en-US" sz="6000"/>
              <a:t>INSIGHTS &amp;</a:t>
            </a:r>
            <a:endParaRPr sz="6000"/>
          </a:p>
          <a:p>
            <a:pPr indent="0" lvl="0" marL="0" marR="0" rtl="0" algn="ctr">
              <a:lnSpc>
                <a:spcPct val="80000"/>
              </a:lnSpc>
              <a:spcBef>
                <a:spcPts val="0"/>
              </a:spcBef>
              <a:spcAft>
                <a:spcPts val="0"/>
              </a:spcAft>
              <a:buClr>
                <a:schemeClr val="lt1"/>
              </a:buClr>
              <a:buSzPts val="6000"/>
              <a:buFont typeface="Arial"/>
              <a:buNone/>
            </a:pPr>
            <a:r>
              <a:rPr b="1" lang="en-US" sz="6000" cap="none">
                <a:solidFill>
                  <a:srgbClr val="000000"/>
                </a:solidFill>
                <a:latin typeface="Arial"/>
                <a:ea typeface="Arial"/>
                <a:cs typeface="Arial"/>
                <a:sym typeface="Arial"/>
              </a:rPr>
              <a:t>RECOMENDA</a:t>
            </a:r>
            <a:r>
              <a:rPr b="1" lang="en-US" sz="6000"/>
              <a:t>CIONES</a:t>
            </a:r>
            <a:endParaRPr b="1" i="0" sz="60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3"/>
          <p:cNvSpPr txBox="1"/>
          <p:nvPr/>
        </p:nvSpPr>
        <p:spPr>
          <a:xfrm>
            <a:off x="4756748" y="1411415"/>
            <a:ext cx="6767383" cy="2448416"/>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chemeClr val="lt1"/>
              </a:buClr>
              <a:buSzPts val="1600"/>
              <a:buFont typeface="Arial"/>
              <a:buNone/>
            </a:pPr>
            <a:r>
              <a:t/>
            </a:r>
            <a:endParaRPr i="0" sz="1600" u="none" cap="none" strike="noStrike">
              <a:solidFill>
                <a:srgbClr val="000000"/>
              </a:solidFill>
              <a:latin typeface="DM Sans"/>
              <a:ea typeface="DM Sans"/>
              <a:cs typeface="DM Sans"/>
              <a:sym typeface="DM Sans"/>
            </a:endParaRPr>
          </a:p>
        </p:txBody>
      </p:sp>
      <p:cxnSp>
        <p:nvCxnSpPr>
          <p:cNvPr id="341" name="Google Shape;341;p43"/>
          <p:cNvCxnSpPr/>
          <p:nvPr/>
        </p:nvCxnSpPr>
        <p:spPr>
          <a:xfrm>
            <a:off x="3238501" y="287524"/>
            <a:ext cx="13883" cy="6231485"/>
          </a:xfrm>
          <a:prstGeom prst="straightConnector1">
            <a:avLst/>
          </a:prstGeom>
          <a:noFill/>
          <a:ln cap="flat" cmpd="sng" w="12700">
            <a:solidFill>
              <a:srgbClr val="00D703"/>
            </a:solidFill>
            <a:prstDash val="solid"/>
            <a:miter lim="800000"/>
            <a:headEnd len="sm" w="sm" type="none"/>
            <a:tailEnd len="sm" w="sm" type="none"/>
          </a:ln>
        </p:spPr>
      </p:cxnSp>
      <p:sp>
        <p:nvSpPr>
          <p:cNvPr id="342" name="Google Shape;342;p43"/>
          <p:cNvSpPr txBox="1"/>
          <p:nvPr/>
        </p:nvSpPr>
        <p:spPr>
          <a:xfrm>
            <a:off x="11506202" y="6519009"/>
            <a:ext cx="685798" cy="20637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50"/>
              <a:buFont typeface="Arial"/>
              <a:buNone/>
            </a:pPr>
            <a:fld id="{00000000-1234-1234-1234-123412341234}" type="slidenum">
              <a:rPr i="0" lang="en-US" sz="1050" u="none" cap="none" strike="noStrike">
                <a:solidFill>
                  <a:srgbClr val="000000"/>
                </a:solidFill>
                <a:latin typeface="DM Sans"/>
                <a:ea typeface="DM Sans"/>
                <a:cs typeface="DM Sans"/>
                <a:sym typeface="DM Sans"/>
              </a:rPr>
              <a:t>‹#›</a:t>
            </a:fld>
            <a:endParaRPr i="0" sz="1050" u="none" cap="none" strike="noStrike">
              <a:solidFill>
                <a:srgbClr val="000000"/>
              </a:solidFill>
              <a:latin typeface="DM Sans"/>
              <a:ea typeface="DM Sans"/>
              <a:cs typeface="DM Sans"/>
              <a:sym typeface="DM Sans"/>
            </a:endParaRPr>
          </a:p>
        </p:txBody>
      </p:sp>
      <p:sp>
        <p:nvSpPr>
          <p:cNvPr id="343" name="Google Shape;343;p43"/>
          <p:cNvSpPr txBox="1"/>
          <p:nvPr/>
        </p:nvSpPr>
        <p:spPr>
          <a:xfrm>
            <a:off x="375087" y="2825702"/>
            <a:ext cx="2718000" cy="10344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INSIGHTS &amp; </a:t>
            </a:r>
            <a:r>
              <a:rPr b="1" lang="en-US" sz="2800"/>
              <a:t>RECOMENDACIONES</a:t>
            </a:r>
            <a:endParaRPr b="1" i="0" sz="2800" u="none" cap="none" strike="noStrike">
              <a:solidFill>
                <a:srgbClr val="000000"/>
              </a:solidFill>
              <a:latin typeface="Arial"/>
              <a:ea typeface="Arial"/>
              <a:cs typeface="Arial"/>
              <a:sym typeface="Arial"/>
            </a:endParaRPr>
          </a:p>
        </p:txBody>
      </p:sp>
      <p:sp>
        <p:nvSpPr>
          <p:cNvPr id="344" name="Google Shape;344;p43"/>
          <p:cNvSpPr/>
          <p:nvPr/>
        </p:nvSpPr>
        <p:spPr>
          <a:xfrm>
            <a:off x="3397698" y="263244"/>
            <a:ext cx="8697121" cy="1477328"/>
          </a:xfrm>
          <a:prstGeom prst="rect">
            <a:avLst/>
          </a:prstGeom>
          <a:noFill/>
          <a:ln>
            <a:noFill/>
          </a:ln>
        </p:spPr>
        <p:txBody>
          <a:bodyPr anchorCtr="0" anchor="t" bIns="45700" lIns="91425" spcFirstLastPara="1" rIns="91425" wrap="square" tIns="45700">
            <a:noAutofit/>
          </a:bodyPr>
          <a:lstStyle/>
          <a:p>
            <a:pPr indent="-304800" lvl="0" marL="285750" marR="0" rtl="0" algn="l">
              <a:spcBef>
                <a:spcPts val="0"/>
              </a:spcBef>
              <a:spcAft>
                <a:spcPts val="0"/>
              </a:spcAft>
              <a:buClr>
                <a:schemeClr val="dk1"/>
              </a:buClr>
              <a:buSzPts val="1800"/>
              <a:buFont typeface="DM Sans"/>
              <a:buChar char="❑"/>
            </a:pPr>
            <a:r>
              <a:rPr lang="en-US" sz="1800">
                <a:solidFill>
                  <a:schemeClr val="dk1"/>
                </a:solidFill>
                <a:latin typeface="DM Sans"/>
                <a:ea typeface="DM Sans"/>
                <a:cs typeface="DM Sans"/>
                <a:sym typeface="DM Sans"/>
              </a:rPr>
              <a:t>Vemos que en líneas generales hay una correlación bastante débil entre caracteristicas.</a:t>
            </a:r>
            <a:endParaRPr sz="1800">
              <a:solidFill>
                <a:schemeClr val="dk1"/>
              </a:solidFill>
              <a:latin typeface="DM Sans"/>
              <a:ea typeface="DM Sans"/>
              <a:cs typeface="DM Sans"/>
              <a:sym typeface="DM Sans"/>
            </a:endParaRPr>
          </a:p>
          <a:p>
            <a:pPr indent="-304800" lvl="0" marL="285750" marR="0" rtl="0" algn="l">
              <a:spcBef>
                <a:spcPts val="0"/>
              </a:spcBef>
              <a:spcAft>
                <a:spcPts val="0"/>
              </a:spcAft>
              <a:buClr>
                <a:schemeClr val="dk1"/>
              </a:buClr>
              <a:buSzPts val="1800"/>
              <a:buFont typeface="DM Sans"/>
              <a:buChar char="❑"/>
            </a:pPr>
            <a:r>
              <a:rPr lang="en-US" sz="1800">
                <a:solidFill>
                  <a:schemeClr val="dk1"/>
                </a:solidFill>
                <a:latin typeface="DM Sans"/>
                <a:ea typeface="DM Sans"/>
                <a:cs typeface="DM Sans"/>
                <a:sym typeface="DM Sans"/>
              </a:rPr>
              <a:t>Sin embargo es posible ver géneros con más popularidad como el rock, el hip hop, el pop y la música latina</a:t>
            </a:r>
            <a:endParaRPr sz="1800">
              <a:solidFill>
                <a:schemeClr val="dk1"/>
              </a:solidFill>
              <a:latin typeface="DM Sans"/>
              <a:ea typeface="DM Sans"/>
              <a:cs typeface="DM Sans"/>
              <a:sym typeface="DM Sans"/>
            </a:endParaRPr>
          </a:p>
          <a:p>
            <a:pPr indent="-304800" lvl="0" marL="285750" marR="0" rtl="0" algn="l">
              <a:spcBef>
                <a:spcPts val="0"/>
              </a:spcBef>
              <a:spcAft>
                <a:spcPts val="0"/>
              </a:spcAft>
              <a:buClr>
                <a:schemeClr val="dk1"/>
              </a:buClr>
              <a:buSzPts val="1800"/>
              <a:buFont typeface="DM Sans"/>
              <a:buChar char="❑"/>
            </a:pPr>
            <a:r>
              <a:rPr lang="en-US" sz="1800">
                <a:solidFill>
                  <a:schemeClr val="dk1"/>
                </a:solidFill>
                <a:latin typeface="DM Sans"/>
                <a:ea typeface="DM Sans"/>
                <a:cs typeface="DM Sans"/>
                <a:sym typeface="DM Sans"/>
              </a:rPr>
              <a:t>Se podría pensar que el hecho de que una canción sea incluida en una playlist le agrega popularidad, aunque no es una característica de la canción per se. </a:t>
            </a:r>
            <a:endParaRPr sz="1800">
              <a:solidFill>
                <a:schemeClr val="dk1"/>
              </a:solidFill>
              <a:latin typeface="DM Sans"/>
              <a:ea typeface="DM Sans"/>
              <a:cs typeface="DM Sans"/>
              <a:sym typeface="DM Sans"/>
            </a:endParaRPr>
          </a:p>
          <a:p>
            <a:pPr indent="-304800" lvl="0" marL="285750" marR="0" rtl="0" algn="l">
              <a:spcBef>
                <a:spcPts val="0"/>
              </a:spcBef>
              <a:spcAft>
                <a:spcPts val="0"/>
              </a:spcAft>
              <a:buClr>
                <a:schemeClr val="dk1"/>
              </a:buClr>
              <a:buSzPts val="1800"/>
              <a:buFont typeface="DM Sans"/>
              <a:buChar char="❑"/>
            </a:pPr>
            <a:r>
              <a:rPr lang="en-US" sz="1800">
                <a:solidFill>
                  <a:schemeClr val="dk1"/>
                </a:solidFill>
                <a:latin typeface="DM Sans"/>
                <a:ea typeface="DM Sans"/>
                <a:cs typeface="DM Sans"/>
                <a:sym typeface="DM Sans"/>
              </a:rPr>
              <a:t>También vimos variabilidad entre continentes. En Europa los charts estuvieron compuestos por temas mucho más variados que en el resto de los continentes. Es importante tener en cuenta que no habrá un comportamiento unívoco de región en región (la región más particular es claramente Europa)</a:t>
            </a:r>
            <a:endParaRPr sz="1800">
              <a:solidFill>
                <a:schemeClr val="dk1"/>
              </a:solidFill>
              <a:latin typeface="DM Sans"/>
              <a:ea typeface="DM Sans"/>
              <a:cs typeface="DM Sans"/>
              <a:sym typeface="DM Sans"/>
            </a:endParaRPr>
          </a:p>
        </p:txBody>
      </p:sp>
      <p:sp>
        <p:nvSpPr>
          <p:cNvPr id="345" name="Google Shape;345;p43"/>
          <p:cNvSpPr/>
          <p:nvPr/>
        </p:nvSpPr>
        <p:spPr>
          <a:xfrm>
            <a:off x="3397700" y="1561526"/>
            <a:ext cx="8697000" cy="153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DM Sans"/>
              <a:ea typeface="DM Sans"/>
              <a:cs typeface="DM Sans"/>
              <a:sym typeface="DM Sans"/>
            </a:endParaRPr>
          </a:p>
        </p:txBody>
      </p:sp>
      <p:sp>
        <p:nvSpPr>
          <p:cNvPr id="346" name="Google Shape;346;p43"/>
          <p:cNvSpPr/>
          <p:nvPr/>
        </p:nvSpPr>
        <p:spPr>
          <a:xfrm>
            <a:off x="3352800" y="3456999"/>
            <a:ext cx="8655600" cy="320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DM Sans"/>
              <a:ea typeface="DM Sans"/>
              <a:cs typeface="DM Sans"/>
              <a:sym typeface="DM Sans"/>
            </a:endParaRPr>
          </a:p>
          <a:p>
            <a:pPr indent="0" lvl="0" marL="0" marR="0" rtl="0" algn="l">
              <a:spcBef>
                <a:spcPts val="0"/>
              </a:spcBef>
              <a:spcAft>
                <a:spcPts val="0"/>
              </a:spcAft>
              <a:buNone/>
            </a:pPr>
            <a:r>
              <a:t/>
            </a:r>
            <a:endParaRPr b="1" sz="1800">
              <a:solidFill>
                <a:schemeClr val="dk1"/>
              </a:solidFill>
              <a:latin typeface="DM Sans"/>
              <a:ea typeface="DM Sans"/>
              <a:cs typeface="DM Sans"/>
              <a:sym typeface="DM Sans"/>
            </a:endParaRPr>
          </a:p>
          <a:p>
            <a:pPr indent="0" lvl="0" marL="0" marR="0" rtl="0" algn="l">
              <a:spcBef>
                <a:spcPts val="0"/>
              </a:spcBef>
              <a:spcAft>
                <a:spcPts val="0"/>
              </a:spcAft>
              <a:buNone/>
            </a:pPr>
            <a:r>
              <a:rPr b="1" lang="en-US" sz="1800">
                <a:solidFill>
                  <a:schemeClr val="dk1"/>
                </a:solidFill>
                <a:latin typeface="DM Sans"/>
                <a:ea typeface="DM Sans"/>
                <a:cs typeface="DM Sans"/>
                <a:sym typeface="DM Sans"/>
              </a:rPr>
              <a:t>Recomendaciones</a:t>
            </a:r>
            <a:endParaRPr sz="1700">
              <a:latin typeface="DM Sans"/>
              <a:ea typeface="DM Sans"/>
              <a:cs typeface="DM Sans"/>
              <a:sym typeface="DM Sans"/>
            </a:endParaRPr>
          </a:p>
          <a:p>
            <a:pPr indent="-304800" lvl="0" marL="285750" marR="0" rtl="0" algn="l">
              <a:spcBef>
                <a:spcPts val="0"/>
              </a:spcBef>
              <a:spcAft>
                <a:spcPts val="0"/>
              </a:spcAft>
              <a:buClr>
                <a:schemeClr val="dk1"/>
              </a:buClr>
              <a:buSzPts val="1800"/>
              <a:buFont typeface="Noto Sans Symbols"/>
              <a:buChar char="❑"/>
            </a:pPr>
            <a:r>
              <a:rPr lang="en-US" sz="1800">
                <a:solidFill>
                  <a:schemeClr val="dk1"/>
                </a:solidFill>
                <a:latin typeface="DM Sans"/>
                <a:ea typeface="DM Sans"/>
                <a:cs typeface="DM Sans"/>
                <a:sym typeface="DM Sans"/>
              </a:rPr>
              <a:t>Entendendiendo que la </a:t>
            </a:r>
            <a:r>
              <a:rPr lang="en-US" sz="1800">
                <a:solidFill>
                  <a:schemeClr val="dk1"/>
                </a:solidFill>
                <a:latin typeface="DM Sans"/>
                <a:ea typeface="DM Sans"/>
                <a:cs typeface="DM Sans"/>
                <a:sym typeface="DM Sans"/>
              </a:rPr>
              <a:t>variabilidad</a:t>
            </a:r>
            <a:r>
              <a:rPr lang="en-US" sz="1800">
                <a:solidFill>
                  <a:schemeClr val="dk1"/>
                </a:solidFill>
                <a:latin typeface="DM Sans"/>
                <a:ea typeface="DM Sans"/>
                <a:cs typeface="DM Sans"/>
                <a:sym typeface="DM Sans"/>
              </a:rPr>
              <a:t> entre continentes es grande, tanto en cantidad de streams como comportamiento de la </a:t>
            </a:r>
            <a:r>
              <a:rPr lang="en-US" sz="1800">
                <a:solidFill>
                  <a:schemeClr val="dk1"/>
                </a:solidFill>
                <a:latin typeface="DM Sans"/>
                <a:ea typeface="DM Sans"/>
                <a:cs typeface="DM Sans"/>
                <a:sym typeface="DM Sans"/>
              </a:rPr>
              <a:t>audiencia</a:t>
            </a:r>
            <a:r>
              <a:rPr lang="en-US" sz="1800">
                <a:solidFill>
                  <a:schemeClr val="dk1"/>
                </a:solidFill>
                <a:latin typeface="DM Sans"/>
                <a:ea typeface="DM Sans"/>
                <a:cs typeface="DM Sans"/>
                <a:sym typeface="DM Sans"/>
              </a:rPr>
              <a:t>, sería ideal contemplar el público al cuál se dirige la canción y entender en particular sus requerimientos. </a:t>
            </a:r>
            <a:endParaRPr sz="1800">
              <a:solidFill>
                <a:schemeClr val="dk1"/>
              </a:solidFill>
              <a:latin typeface="DM Sans"/>
              <a:ea typeface="DM Sans"/>
              <a:cs typeface="DM Sans"/>
              <a:sym typeface="DM Sans"/>
            </a:endParaRPr>
          </a:p>
          <a:p>
            <a:pPr indent="-304800" lvl="0" marL="285750" marR="0" rtl="0" algn="l">
              <a:spcBef>
                <a:spcPts val="0"/>
              </a:spcBef>
              <a:spcAft>
                <a:spcPts val="0"/>
              </a:spcAft>
              <a:buClr>
                <a:schemeClr val="dk1"/>
              </a:buClr>
              <a:buSzPts val="1800"/>
              <a:buFont typeface="DM Sans"/>
              <a:buChar char="❑"/>
            </a:pPr>
            <a:r>
              <a:rPr lang="en-US" sz="1800">
                <a:solidFill>
                  <a:schemeClr val="dk1"/>
                </a:solidFill>
                <a:latin typeface="DM Sans"/>
                <a:ea typeface="DM Sans"/>
                <a:cs typeface="DM Sans"/>
                <a:sym typeface="DM Sans"/>
              </a:rPr>
              <a:t>Este comportamiento particular en Europa habla de un consumo particular en la plataforma Spotify, que no sigue un patrón tan predecible como en el resto de los continentes. Habría que profundizar en subregiones y sus comportamientos.</a:t>
            </a:r>
            <a:endParaRPr sz="1800">
              <a:solidFill>
                <a:schemeClr val="dk1"/>
              </a:solidFill>
              <a:latin typeface="DM Sans"/>
              <a:ea typeface="DM Sans"/>
              <a:cs typeface="DM Sans"/>
              <a:sym typeface="DM Sans"/>
            </a:endParaRPr>
          </a:p>
        </p:txBody>
      </p:sp>
      <p:sp>
        <p:nvSpPr>
          <p:cNvPr id="347" name="Google Shape;347;p43"/>
          <p:cNvSpPr txBox="1"/>
          <p:nvPr/>
        </p:nvSpPr>
        <p:spPr>
          <a:xfrm>
            <a:off x="4625475" y="541100"/>
            <a:ext cx="64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nvSpPr>
        <p:spPr>
          <a:xfrm>
            <a:off x="524051" y="1391694"/>
            <a:ext cx="1271400" cy="439200"/>
          </a:xfrm>
          <a:prstGeom prst="rect">
            <a:avLst/>
          </a:prstGeom>
          <a:noFill/>
          <a:ln>
            <a:noFill/>
          </a:ln>
        </p:spPr>
        <p:txBody>
          <a:bodyPr anchorCtr="0" anchor="t" bIns="0" lIns="0" spcFirstLastPara="1" rIns="0" wrap="square" tIns="0">
            <a:noAutofit/>
          </a:bodyPr>
          <a:lstStyle/>
          <a:p>
            <a:pPr indent="-254000" lvl="0" marL="228600" marR="0" rtl="0" algn="l">
              <a:lnSpc>
                <a:spcPct val="90000"/>
              </a:lnSpc>
              <a:spcBef>
                <a:spcPts val="0"/>
              </a:spcBef>
              <a:spcAft>
                <a:spcPts val="0"/>
              </a:spcAft>
              <a:buClr>
                <a:srgbClr val="38761D"/>
              </a:buClr>
              <a:buSzPts val="4000"/>
              <a:buFont typeface="Anton"/>
              <a:buChar char="•"/>
            </a:pPr>
            <a:r>
              <a:rPr lang="en-US" sz="4000">
                <a:solidFill>
                  <a:srgbClr val="38761D"/>
                </a:solidFill>
                <a:latin typeface="Anton"/>
                <a:ea typeface="Anton"/>
                <a:cs typeface="Anton"/>
                <a:sym typeface="Anton"/>
              </a:rPr>
              <a:t> </a:t>
            </a:r>
            <a:r>
              <a:rPr i="0" lang="en-US" sz="4000" u="none" cap="none" strike="noStrike">
                <a:solidFill>
                  <a:srgbClr val="38761D"/>
                </a:solidFill>
                <a:latin typeface="Anton"/>
                <a:ea typeface="Anton"/>
                <a:cs typeface="Anton"/>
                <a:sym typeface="Anton"/>
              </a:rPr>
              <a:t>01</a:t>
            </a:r>
            <a:endParaRPr>
              <a:solidFill>
                <a:srgbClr val="38761D"/>
              </a:solidFill>
              <a:latin typeface="Anton"/>
              <a:ea typeface="Anton"/>
              <a:cs typeface="Anton"/>
              <a:sym typeface="Anton"/>
            </a:endParaRPr>
          </a:p>
        </p:txBody>
      </p:sp>
      <p:sp>
        <p:nvSpPr>
          <p:cNvPr id="137" name="Google Shape;137;p26"/>
          <p:cNvSpPr txBox="1"/>
          <p:nvPr/>
        </p:nvSpPr>
        <p:spPr>
          <a:xfrm>
            <a:off x="1795570" y="1367050"/>
            <a:ext cx="4726800" cy="488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FFFFF"/>
              </a:buClr>
              <a:buSzPts val="2400"/>
              <a:buFont typeface="Arial"/>
              <a:buNone/>
            </a:pPr>
            <a:r>
              <a:rPr i="0" lang="en-US" sz="2400" u="none" cap="none" strike="noStrike">
                <a:solidFill>
                  <a:schemeClr val="dk1"/>
                </a:solidFill>
                <a:latin typeface="Helvetica Neue Light"/>
                <a:ea typeface="Helvetica Neue Light"/>
                <a:cs typeface="Helvetica Neue Light"/>
                <a:sym typeface="Helvetica Neue Light"/>
              </a:rPr>
              <a:t>Contexto y Audiencia</a:t>
            </a:r>
            <a:endParaRPr i="0" sz="2400" u="none" cap="none" strike="noStrike">
              <a:solidFill>
                <a:srgbClr val="000000"/>
              </a:solidFill>
              <a:latin typeface="Helvetica Neue Light"/>
              <a:ea typeface="Helvetica Neue Light"/>
              <a:cs typeface="Helvetica Neue Light"/>
              <a:sym typeface="Helvetica Neue Light"/>
            </a:endParaRPr>
          </a:p>
        </p:txBody>
      </p:sp>
      <p:cxnSp>
        <p:nvCxnSpPr>
          <p:cNvPr id="138" name="Google Shape;138;p26"/>
          <p:cNvCxnSpPr/>
          <p:nvPr/>
        </p:nvCxnSpPr>
        <p:spPr>
          <a:xfrm>
            <a:off x="1632938" y="1367050"/>
            <a:ext cx="0" cy="488400"/>
          </a:xfrm>
          <a:prstGeom prst="straightConnector1">
            <a:avLst/>
          </a:prstGeom>
          <a:noFill/>
          <a:ln cap="flat" cmpd="sng" w="12700">
            <a:solidFill>
              <a:srgbClr val="00D703"/>
            </a:solidFill>
            <a:prstDash val="solid"/>
            <a:miter lim="800000"/>
            <a:headEnd len="sm" w="sm" type="none"/>
            <a:tailEnd len="sm" w="sm" type="none"/>
          </a:ln>
        </p:spPr>
      </p:cxnSp>
      <p:sp>
        <p:nvSpPr>
          <p:cNvPr id="139" name="Google Shape;139;p26"/>
          <p:cNvSpPr txBox="1"/>
          <p:nvPr/>
        </p:nvSpPr>
        <p:spPr>
          <a:xfrm>
            <a:off x="524051" y="2215098"/>
            <a:ext cx="1271400" cy="439200"/>
          </a:xfrm>
          <a:prstGeom prst="rect">
            <a:avLst/>
          </a:prstGeom>
          <a:noFill/>
          <a:ln>
            <a:noFill/>
          </a:ln>
        </p:spPr>
        <p:txBody>
          <a:bodyPr anchorCtr="0" anchor="t" bIns="0" lIns="0" spcFirstLastPara="1" rIns="0" wrap="square" tIns="0">
            <a:noAutofit/>
          </a:bodyPr>
          <a:lstStyle/>
          <a:p>
            <a:pPr indent="-254000" lvl="0" marL="228600" marR="0" rtl="0" algn="l">
              <a:lnSpc>
                <a:spcPct val="90000"/>
              </a:lnSpc>
              <a:spcBef>
                <a:spcPts val="0"/>
              </a:spcBef>
              <a:spcAft>
                <a:spcPts val="0"/>
              </a:spcAft>
              <a:buClr>
                <a:srgbClr val="38761D"/>
              </a:buClr>
              <a:buSzPts val="4000"/>
              <a:buFont typeface="Anton"/>
              <a:buChar char="•"/>
            </a:pPr>
            <a:r>
              <a:rPr lang="en-US" sz="4000">
                <a:solidFill>
                  <a:srgbClr val="38761D"/>
                </a:solidFill>
                <a:latin typeface="Anton"/>
                <a:ea typeface="Anton"/>
                <a:cs typeface="Anton"/>
                <a:sym typeface="Anton"/>
              </a:rPr>
              <a:t> </a:t>
            </a:r>
            <a:r>
              <a:rPr i="0" lang="en-US" sz="4000" u="none" cap="none" strike="noStrike">
                <a:solidFill>
                  <a:srgbClr val="38761D"/>
                </a:solidFill>
                <a:latin typeface="Anton"/>
                <a:ea typeface="Anton"/>
                <a:cs typeface="Anton"/>
                <a:sym typeface="Anton"/>
              </a:rPr>
              <a:t>02</a:t>
            </a:r>
            <a:endParaRPr>
              <a:solidFill>
                <a:srgbClr val="38761D"/>
              </a:solidFill>
              <a:latin typeface="Anton"/>
              <a:ea typeface="Anton"/>
              <a:cs typeface="Anton"/>
              <a:sym typeface="Anton"/>
            </a:endParaRPr>
          </a:p>
        </p:txBody>
      </p:sp>
      <p:sp>
        <p:nvSpPr>
          <p:cNvPr id="140" name="Google Shape;140;p26"/>
          <p:cNvSpPr txBox="1"/>
          <p:nvPr/>
        </p:nvSpPr>
        <p:spPr>
          <a:xfrm>
            <a:off x="1795571" y="3036692"/>
            <a:ext cx="4726800" cy="488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FFFFF"/>
              </a:buClr>
              <a:buSzPts val="2400"/>
              <a:buFont typeface="Arial"/>
              <a:buNone/>
            </a:pPr>
            <a:r>
              <a:rPr i="0" lang="en-US" sz="2400" u="none" cap="none" strike="noStrike">
                <a:solidFill>
                  <a:srgbClr val="000000"/>
                </a:solidFill>
                <a:latin typeface="Helvetica Neue Light"/>
                <a:ea typeface="Helvetica Neue Light"/>
                <a:cs typeface="Helvetica Neue Light"/>
                <a:sym typeface="Helvetica Neue Light"/>
              </a:rPr>
              <a:t>Metadata</a:t>
            </a:r>
            <a:endParaRPr i="0" sz="2400" u="none" cap="none" strike="noStrike">
              <a:solidFill>
                <a:srgbClr val="000000"/>
              </a:solidFill>
              <a:latin typeface="Helvetica Neue Light"/>
              <a:ea typeface="Helvetica Neue Light"/>
              <a:cs typeface="Helvetica Neue Light"/>
              <a:sym typeface="Helvetica Neue Light"/>
            </a:endParaRPr>
          </a:p>
        </p:txBody>
      </p:sp>
      <p:cxnSp>
        <p:nvCxnSpPr>
          <p:cNvPr id="141" name="Google Shape;141;p26"/>
          <p:cNvCxnSpPr/>
          <p:nvPr/>
        </p:nvCxnSpPr>
        <p:spPr>
          <a:xfrm>
            <a:off x="1632938" y="2190453"/>
            <a:ext cx="0" cy="488400"/>
          </a:xfrm>
          <a:prstGeom prst="straightConnector1">
            <a:avLst/>
          </a:prstGeom>
          <a:noFill/>
          <a:ln cap="flat" cmpd="sng" w="12700">
            <a:solidFill>
              <a:srgbClr val="00D703"/>
            </a:solidFill>
            <a:prstDash val="solid"/>
            <a:miter lim="800000"/>
            <a:headEnd len="sm" w="sm" type="none"/>
            <a:tailEnd len="sm" w="sm" type="none"/>
          </a:ln>
        </p:spPr>
      </p:cxnSp>
      <p:sp>
        <p:nvSpPr>
          <p:cNvPr id="142" name="Google Shape;142;p26"/>
          <p:cNvSpPr txBox="1"/>
          <p:nvPr/>
        </p:nvSpPr>
        <p:spPr>
          <a:xfrm>
            <a:off x="524051" y="3037098"/>
            <a:ext cx="1271400" cy="439200"/>
          </a:xfrm>
          <a:prstGeom prst="rect">
            <a:avLst/>
          </a:prstGeom>
          <a:noFill/>
          <a:ln>
            <a:noFill/>
          </a:ln>
        </p:spPr>
        <p:txBody>
          <a:bodyPr anchorCtr="0" anchor="t" bIns="0" lIns="0" spcFirstLastPara="1" rIns="0" wrap="square" tIns="0">
            <a:noAutofit/>
          </a:bodyPr>
          <a:lstStyle/>
          <a:p>
            <a:pPr indent="-254000" lvl="0" marL="228600" marR="0" rtl="0" algn="l">
              <a:lnSpc>
                <a:spcPct val="90000"/>
              </a:lnSpc>
              <a:spcBef>
                <a:spcPts val="0"/>
              </a:spcBef>
              <a:spcAft>
                <a:spcPts val="0"/>
              </a:spcAft>
              <a:buClr>
                <a:srgbClr val="38761D"/>
              </a:buClr>
              <a:buSzPts val="4000"/>
              <a:buFont typeface="Anton"/>
              <a:buChar char="•"/>
            </a:pPr>
            <a:r>
              <a:rPr lang="en-US" sz="4000">
                <a:solidFill>
                  <a:srgbClr val="38761D"/>
                </a:solidFill>
                <a:latin typeface="Anton"/>
                <a:ea typeface="Anton"/>
                <a:cs typeface="Anton"/>
                <a:sym typeface="Anton"/>
              </a:rPr>
              <a:t> </a:t>
            </a:r>
            <a:r>
              <a:rPr i="0" lang="en-US" sz="4000" u="none" cap="none" strike="noStrike">
                <a:solidFill>
                  <a:srgbClr val="38761D"/>
                </a:solidFill>
                <a:latin typeface="Anton"/>
                <a:ea typeface="Anton"/>
                <a:cs typeface="Anton"/>
                <a:sym typeface="Anton"/>
              </a:rPr>
              <a:t>03</a:t>
            </a:r>
            <a:endParaRPr>
              <a:solidFill>
                <a:srgbClr val="38761D"/>
              </a:solidFill>
              <a:latin typeface="Anton"/>
              <a:ea typeface="Anton"/>
              <a:cs typeface="Anton"/>
              <a:sym typeface="Anton"/>
            </a:endParaRPr>
          </a:p>
        </p:txBody>
      </p:sp>
      <p:cxnSp>
        <p:nvCxnSpPr>
          <p:cNvPr id="143" name="Google Shape;143;p26"/>
          <p:cNvCxnSpPr/>
          <p:nvPr/>
        </p:nvCxnSpPr>
        <p:spPr>
          <a:xfrm>
            <a:off x="1632938" y="3012454"/>
            <a:ext cx="0" cy="488400"/>
          </a:xfrm>
          <a:prstGeom prst="straightConnector1">
            <a:avLst/>
          </a:prstGeom>
          <a:noFill/>
          <a:ln cap="flat" cmpd="sng" w="12700">
            <a:solidFill>
              <a:srgbClr val="00D703"/>
            </a:solidFill>
            <a:prstDash val="solid"/>
            <a:miter lim="800000"/>
            <a:headEnd len="sm" w="sm" type="none"/>
            <a:tailEnd len="sm" w="sm" type="none"/>
          </a:ln>
        </p:spPr>
      </p:cxnSp>
      <p:sp>
        <p:nvSpPr>
          <p:cNvPr id="144" name="Google Shape;144;p26"/>
          <p:cNvSpPr txBox="1"/>
          <p:nvPr/>
        </p:nvSpPr>
        <p:spPr>
          <a:xfrm>
            <a:off x="388629" y="431801"/>
            <a:ext cx="7637771" cy="55207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Arial"/>
              <a:buNone/>
            </a:pPr>
            <a:r>
              <a:rPr b="1" i="0" lang="en-US" sz="3600" u="none" cap="none" strike="noStrike">
                <a:solidFill>
                  <a:srgbClr val="000000"/>
                </a:solidFill>
                <a:latin typeface="Anton"/>
                <a:ea typeface="Anton"/>
                <a:cs typeface="Anton"/>
                <a:sym typeface="Anton"/>
              </a:rPr>
              <a:t>AGENDA</a:t>
            </a:r>
            <a:endParaRPr>
              <a:latin typeface="Anton"/>
              <a:ea typeface="Anton"/>
              <a:cs typeface="Anton"/>
              <a:sym typeface="Anton"/>
            </a:endParaRPr>
          </a:p>
        </p:txBody>
      </p:sp>
      <p:sp>
        <p:nvSpPr>
          <p:cNvPr id="145" name="Google Shape;145;p26"/>
          <p:cNvSpPr txBox="1"/>
          <p:nvPr/>
        </p:nvSpPr>
        <p:spPr>
          <a:xfrm>
            <a:off x="1795571" y="3815141"/>
            <a:ext cx="4726800" cy="488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2400"/>
              <a:buFont typeface="Arial"/>
              <a:buNone/>
            </a:pPr>
            <a:r>
              <a:rPr i="0" lang="en-US" sz="2400" u="none" cap="none" strike="noStrike">
                <a:solidFill>
                  <a:schemeClr val="dk1"/>
                </a:solidFill>
                <a:latin typeface="Helvetica Neue Light"/>
                <a:ea typeface="Helvetica Neue Light"/>
                <a:cs typeface="Helvetica Neue Light"/>
                <a:sym typeface="Helvetica Neue Light"/>
              </a:rPr>
              <a:t>Análisis Exploratorio</a:t>
            </a:r>
            <a:endParaRPr i="0" sz="2800" u="none" cap="none" strike="noStrike">
              <a:solidFill>
                <a:schemeClr val="dk1"/>
              </a:solidFill>
              <a:latin typeface="Helvetica Neue Light"/>
              <a:ea typeface="Helvetica Neue Light"/>
              <a:cs typeface="Helvetica Neue Light"/>
              <a:sym typeface="Helvetica Neue Light"/>
            </a:endParaRPr>
          </a:p>
        </p:txBody>
      </p:sp>
      <p:sp>
        <p:nvSpPr>
          <p:cNvPr id="146" name="Google Shape;146;p26"/>
          <p:cNvSpPr txBox="1"/>
          <p:nvPr/>
        </p:nvSpPr>
        <p:spPr>
          <a:xfrm>
            <a:off x="524058" y="3859495"/>
            <a:ext cx="1271700" cy="439200"/>
          </a:xfrm>
          <a:prstGeom prst="rect">
            <a:avLst/>
          </a:prstGeom>
          <a:noFill/>
          <a:ln>
            <a:noFill/>
          </a:ln>
        </p:spPr>
        <p:txBody>
          <a:bodyPr anchorCtr="0" anchor="t" bIns="0" lIns="0" spcFirstLastPara="1" rIns="0" wrap="square" tIns="0">
            <a:noAutofit/>
          </a:bodyPr>
          <a:lstStyle/>
          <a:p>
            <a:pPr indent="-254000" lvl="0" marL="228600" marR="0" rtl="0" algn="l">
              <a:lnSpc>
                <a:spcPct val="90000"/>
              </a:lnSpc>
              <a:spcBef>
                <a:spcPts val="0"/>
              </a:spcBef>
              <a:spcAft>
                <a:spcPts val="0"/>
              </a:spcAft>
              <a:buClr>
                <a:srgbClr val="38761D"/>
              </a:buClr>
              <a:buSzPts val="4000"/>
              <a:buFont typeface="Anton"/>
              <a:buChar char="•"/>
            </a:pPr>
            <a:r>
              <a:rPr lang="en-US" sz="4000">
                <a:solidFill>
                  <a:srgbClr val="38761D"/>
                </a:solidFill>
                <a:latin typeface="Anton"/>
                <a:ea typeface="Anton"/>
                <a:cs typeface="Anton"/>
                <a:sym typeface="Anton"/>
              </a:rPr>
              <a:t> </a:t>
            </a:r>
            <a:r>
              <a:rPr i="0" lang="en-US" sz="4000" u="none" cap="none" strike="noStrike">
                <a:solidFill>
                  <a:srgbClr val="38761D"/>
                </a:solidFill>
                <a:latin typeface="Anton"/>
                <a:ea typeface="Anton"/>
                <a:cs typeface="Anton"/>
                <a:sym typeface="Anton"/>
              </a:rPr>
              <a:t>04</a:t>
            </a:r>
            <a:endParaRPr>
              <a:solidFill>
                <a:srgbClr val="38761D"/>
              </a:solidFill>
              <a:latin typeface="Anton"/>
              <a:ea typeface="Anton"/>
              <a:cs typeface="Anton"/>
              <a:sym typeface="Anton"/>
            </a:endParaRPr>
          </a:p>
        </p:txBody>
      </p:sp>
      <p:cxnSp>
        <p:nvCxnSpPr>
          <p:cNvPr id="147" name="Google Shape;147;p26"/>
          <p:cNvCxnSpPr/>
          <p:nvPr/>
        </p:nvCxnSpPr>
        <p:spPr>
          <a:xfrm>
            <a:off x="1632938" y="3834861"/>
            <a:ext cx="0" cy="488400"/>
          </a:xfrm>
          <a:prstGeom prst="straightConnector1">
            <a:avLst/>
          </a:prstGeom>
          <a:noFill/>
          <a:ln cap="flat" cmpd="sng" w="12700">
            <a:solidFill>
              <a:srgbClr val="00D703"/>
            </a:solidFill>
            <a:prstDash val="solid"/>
            <a:miter lim="800000"/>
            <a:headEnd len="sm" w="sm" type="none"/>
            <a:tailEnd len="sm" w="sm" type="none"/>
          </a:ln>
        </p:spPr>
      </p:cxnSp>
      <p:sp>
        <p:nvSpPr>
          <p:cNvPr id="148" name="Google Shape;148;p26"/>
          <p:cNvSpPr txBox="1"/>
          <p:nvPr/>
        </p:nvSpPr>
        <p:spPr>
          <a:xfrm>
            <a:off x="1795570" y="2165809"/>
            <a:ext cx="4726800" cy="488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2400"/>
              <a:buFont typeface="Arial"/>
              <a:buNone/>
            </a:pPr>
            <a:r>
              <a:rPr i="0" lang="en-US" sz="2400" u="none" cap="none" strike="noStrike">
                <a:solidFill>
                  <a:schemeClr val="dk1"/>
                </a:solidFill>
                <a:latin typeface="Helvetica Neue Light"/>
                <a:ea typeface="Helvetica Neue Light"/>
                <a:cs typeface="Helvetica Neue Light"/>
                <a:sym typeface="Helvetica Neue Light"/>
              </a:rPr>
              <a:t>Hipótesis/Preguntas de </a:t>
            </a:r>
            <a:r>
              <a:rPr lang="en-US" sz="2400">
                <a:solidFill>
                  <a:schemeClr val="dk1"/>
                </a:solidFill>
                <a:latin typeface="Helvetica Neue Light"/>
                <a:ea typeface="Helvetica Neue Light"/>
                <a:cs typeface="Helvetica Neue Light"/>
                <a:sym typeface="Helvetica Neue Light"/>
              </a:rPr>
              <a:t>Interés</a:t>
            </a:r>
            <a:endParaRPr>
              <a:latin typeface="Helvetica Neue Light"/>
              <a:ea typeface="Helvetica Neue Light"/>
              <a:cs typeface="Helvetica Neue Light"/>
              <a:sym typeface="Helvetica Neue Light"/>
            </a:endParaRPr>
          </a:p>
        </p:txBody>
      </p:sp>
      <p:sp>
        <p:nvSpPr>
          <p:cNvPr id="149" name="Google Shape;149;p26"/>
          <p:cNvSpPr txBox="1"/>
          <p:nvPr/>
        </p:nvSpPr>
        <p:spPr>
          <a:xfrm>
            <a:off x="1739445" y="5543742"/>
            <a:ext cx="4726800" cy="488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FFFFF"/>
              </a:buClr>
              <a:buSzPts val="2400"/>
              <a:buFont typeface="Arial"/>
              <a:buNone/>
            </a:pPr>
            <a:r>
              <a:rPr lang="en-US" sz="2400">
                <a:solidFill>
                  <a:schemeClr val="dk1"/>
                </a:solidFill>
                <a:latin typeface="Helvetica Neue Light"/>
                <a:ea typeface="Helvetica Neue Light"/>
                <a:cs typeface="Helvetica Neue Light"/>
                <a:sym typeface="Helvetica Neue Light"/>
              </a:rPr>
              <a:t>Insights</a:t>
            </a:r>
            <a:r>
              <a:rPr i="0" lang="en-US" sz="2400" u="none" cap="none" strike="noStrike">
                <a:solidFill>
                  <a:schemeClr val="dk1"/>
                </a:solidFill>
                <a:latin typeface="Helvetica Neue Light"/>
                <a:ea typeface="Helvetica Neue Light"/>
                <a:cs typeface="Helvetica Neue Light"/>
                <a:sym typeface="Helvetica Neue Light"/>
              </a:rPr>
              <a:t> y Recomendaciones</a:t>
            </a:r>
            <a:endParaRPr i="0" sz="2400" u="none" cap="none" strike="noStrike">
              <a:solidFill>
                <a:schemeClr val="dk1"/>
              </a:solidFill>
              <a:latin typeface="Helvetica Neue Light"/>
              <a:ea typeface="Helvetica Neue Light"/>
              <a:cs typeface="Helvetica Neue Light"/>
              <a:sym typeface="Helvetica Neue Light"/>
            </a:endParaRPr>
          </a:p>
        </p:txBody>
      </p:sp>
      <p:sp>
        <p:nvSpPr>
          <p:cNvPr id="150" name="Google Shape;150;p26"/>
          <p:cNvSpPr txBox="1"/>
          <p:nvPr/>
        </p:nvSpPr>
        <p:spPr>
          <a:xfrm>
            <a:off x="524050" y="4701632"/>
            <a:ext cx="1271400" cy="439200"/>
          </a:xfrm>
          <a:prstGeom prst="rect">
            <a:avLst/>
          </a:prstGeom>
          <a:noFill/>
          <a:ln>
            <a:noFill/>
          </a:ln>
        </p:spPr>
        <p:txBody>
          <a:bodyPr anchorCtr="0" anchor="t" bIns="0" lIns="0" spcFirstLastPara="1" rIns="0" wrap="square" tIns="0">
            <a:noAutofit/>
          </a:bodyPr>
          <a:lstStyle/>
          <a:p>
            <a:pPr indent="-254000" lvl="0" marL="228600" marR="0" rtl="0" algn="l">
              <a:lnSpc>
                <a:spcPct val="90000"/>
              </a:lnSpc>
              <a:spcBef>
                <a:spcPts val="0"/>
              </a:spcBef>
              <a:spcAft>
                <a:spcPts val="0"/>
              </a:spcAft>
              <a:buClr>
                <a:srgbClr val="38761D"/>
              </a:buClr>
              <a:buSzPts val="4000"/>
              <a:buFont typeface="Anton"/>
              <a:buChar char="•"/>
            </a:pPr>
            <a:r>
              <a:rPr lang="en-US" sz="4000">
                <a:solidFill>
                  <a:srgbClr val="38761D"/>
                </a:solidFill>
                <a:latin typeface="Anton"/>
                <a:ea typeface="Anton"/>
                <a:cs typeface="Anton"/>
                <a:sym typeface="Anton"/>
              </a:rPr>
              <a:t> </a:t>
            </a:r>
            <a:r>
              <a:rPr i="0" lang="en-US" sz="4000" u="none" cap="none" strike="noStrike">
                <a:solidFill>
                  <a:srgbClr val="38761D"/>
                </a:solidFill>
                <a:latin typeface="Anton"/>
                <a:ea typeface="Anton"/>
                <a:cs typeface="Anton"/>
                <a:sym typeface="Anton"/>
              </a:rPr>
              <a:t>05</a:t>
            </a:r>
            <a:endParaRPr>
              <a:solidFill>
                <a:srgbClr val="38761D"/>
              </a:solidFill>
              <a:latin typeface="Anton"/>
              <a:ea typeface="Anton"/>
              <a:cs typeface="Anton"/>
              <a:sym typeface="Anton"/>
            </a:endParaRPr>
          </a:p>
        </p:txBody>
      </p:sp>
      <p:cxnSp>
        <p:nvCxnSpPr>
          <p:cNvPr id="151" name="Google Shape;151;p26"/>
          <p:cNvCxnSpPr/>
          <p:nvPr/>
        </p:nvCxnSpPr>
        <p:spPr>
          <a:xfrm>
            <a:off x="1632937" y="4676988"/>
            <a:ext cx="0" cy="488400"/>
          </a:xfrm>
          <a:prstGeom prst="straightConnector1">
            <a:avLst/>
          </a:prstGeom>
          <a:noFill/>
          <a:ln cap="flat" cmpd="sng" w="12700">
            <a:solidFill>
              <a:srgbClr val="00D703"/>
            </a:solidFill>
            <a:prstDash val="solid"/>
            <a:miter lim="800000"/>
            <a:headEnd len="sm" w="sm" type="none"/>
            <a:tailEnd len="sm" w="sm" type="none"/>
          </a:ln>
        </p:spPr>
      </p:cxnSp>
      <p:pic>
        <p:nvPicPr>
          <p:cNvPr id="152" name="Google Shape;152;p26"/>
          <p:cNvPicPr preferRelativeResize="0"/>
          <p:nvPr/>
        </p:nvPicPr>
        <p:blipFill>
          <a:blip r:embed="rId3">
            <a:alphaModFix/>
          </a:blip>
          <a:stretch>
            <a:fillRect/>
          </a:stretch>
        </p:blipFill>
        <p:spPr>
          <a:xfrm>
            <a:off x="7305500" y="1141050"/>
            <a:ext cx="4886500" cy="4886500"/>
          </a:xfrm>
          <a:prstGeom prst="rect">
            <a:avLst/>
          </a:prstGeom>
          <a:noFill/>
          <a:ln>
            <a:noFill/>
          </a:ln>
        </p:spPr>
      </p:pic>
      <p:sp>
        <p:nvSpPr>
          <p:cNvPr id="153" name="Google Shape;153;p26"/>
          <p:cNvSpPr txBox="1"/>
          <p:nvPr/>
        </p:nvSpPr>
        <p:spPr>
          <a:xfrm>
            <a:off x="1739445" y="4666942"/>
            <a:ext cx="4726800" cy="488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FFFFF"/>
              </a:buClr>
              <a:buSzPts val="2400"/>
              <a:buFont typeface="Arial"/>
              <a:buNone/>
            </a:pPr>
            <a:r>
              <a:rPr lang="en-US" sz="2400">
                <a:solidFill>
                  <a:schemeClr val="dk1"/>
                </a:solidFill>
                <a:latin typeface="Helvetica Neue Light"/>
                <a:ea typeface="Helvetica Neue Light"/>
                <a:cs typeface="Helvetica Neue Light"/>
                <a:sym typeface="Helvetica Neue Light"/>
              </a:rPr>
              <a:t>Modelo de análisis de ML</a:t>
            </a:r>
            <a:endParaRPr i="0" sz="2400" u="none" cap="none" strike="noStrike">
              <a:solidFill>
                <a:schemeClr val="dk1"/>
              </a:solidFill>
              <a:latin typeface="Helvetica Neue Light"/>
              <a:ea typeface="Helvetica Neue Light"/>
              <a:cs typeface="Helvetica Neue Light"/>
              <a:sym typeface="Helvetica Neue Light"/>
            </a:endParaRPr>
          </a:p>
        </p:txBody>
      </p:sp>
      <p:sp>
        <p:nvSpPr>
          <p:cNvPr id="154" name="Google Shape;154;p26"/>
          <p:cNvSpPr txBox="1"/>
          <p:nvPr/>
        </p:nvSpPr>
        <p:spPr>
          <a:xfrm>
            <a:off x="524050" y="5523607"/>
            <a:ext cx="1271400" cy="439200"/>
          </a:xfrm>
          <a:prstGeom prst="rect">
            <a:avLst/>
          </a:prstGeom>
          <a:noFill/>
          <a:ln>
            <a:noFill/>
          </a:ln>
        </p:spPr>
        <p:txBody>
          <a:bodyPr anchorCtr="0" anchor="t" bIns="0" lIns="0" spcFirstLastPara="1" rIns="0" wrap="square" tIns="0">
            <a:noAutofit/>
          </a:bodyPr>
          <a:lstStyle/>
          <a:p>
            <a:pPr indent="-254000" lvl="0" marL="228600" marR="0" rtl="0" algn="l">
              <a:lnSpc>
                <a:spcPct val="90000"/>
              </a:lnSpc>
              <a:spcBef>
                <a:spcPts val="0"/>
              </a:spcBef>
              <a:spcAft>
                <a:spcPts val="0"/>
              </a:spcAft>
              <a:buClr>
                <a:srgbClr val="38761D"/>
              </a:buClr>
              <a:buSzPts val="4000"/>
              <a:buFont typeface="Anton"/>
              <a:buChar char="•"/>
            </a:pPr>
            <a:r>
              <a:rPr lang="en-US" sz="4000">
                <a:solidFill>
                  <a:srgbClr val="38761D"/>
                </a:solidFill>
                <a:latin typeface="Anton"/>
                <a:ea typeface="Anton"/>
                <a:cs typeface="Anton"/>
                <a:sym typeface="Anton"/>
              </a:rPr>
              <a:t> </a:t>
            </a:r>
            <a:r>
              <a:rPr i="0" lang="en-US" sz="4000" u="none" cap="none" strike="noStrike">
                <a:solidFill>
                  <a:srgbClr val="38761D"/>
                </a:solidFill>
                <a:latin typeface="Anton"/>
                <a:ea typeface="Anton"/>
                <a:cs typeface="Anton"/>
                <a:sym typeface="Anton"/>
              </a:rPr>
              <a:t>0</a:t>
            </a:r>
            <a:r>
              <a:rPr lang="en-US" sz="4000">
                <a:solidFill>
                  <a:srgbClr val="38761D"/>
                </a:solidFill>
                <a:latin typeface="Anton"/>
                <a:ea typeface="Anton"/>
                <a:cs typeface="Anton"/>
                <a:sym typeface="Anton"/>
              </a:rPr>
              <a:t>6</a:t>
            </a:r>
            <a:endParaRPr>
              <a:solidFill>
                <a:srgbClr val="38761D"/>
              </a:solidFill>
              <a:latin typeface="Anton"/>
              <a:ea typeface="Anton"/>
              <a:cs typeface="Anton"/>
              <a:sym typeface="Anton"/>
            </a:endParaRPr>
          </a:p>
        </p:txBody>
      </p:sp>
      <p:cxnSp>
        <p:nvCxnSpPr>
          <p:cNvPr id="155" name="Google Shape;155;p26"/>
          <p:cNvCxnSpPr/>
          <p:nvPr/>
        </p:nvCxnSpPr>
        <p:spPr>
          <a:xfrm>
            <a:off x="1632937" y="5498963"/>
            <a:ext cx="0" cy="488400"/>
          </a:xfrm>
          <a:prstGeom prst="straightConnector1">
            <a:avLst/>
          </a:prstGeom>
          <a:noFill/>
          <a:ln cap="flat" cmpd="sng" w="12700">
            <a:solidFill>
              <a:srgbClr val="00D703"/>
            </a:solidFill>
            <a:prstDash val="solid"/>
            <a:miter lim="800000"/>
            <a:headEnd len="sm" w="sm" type="none"/>
            <a:tailEnd len="sm" w="sm" type="none"/>
          </a:ln>
        </p:spPr>
      </p:cxn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4"/>
          <p:cNvSpPr txBox="1"/>
          <p:nvPr/>
        </p:nvSpPr>
        <p:spPr>
          <a:xfrm>
            <a:off x="11506202" y="6519009"/>
            <a:ext cx="685800" cy="20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rgbClr val="000000"/>
                </a:solidFill>
                <a:latin typeface="Arial"/>
                <a:ea typeface="Arial"/>
                <a:cs typeface="Arial"/>
                <a:sym typeface="Arial"/>
              </a:rPr>
              <a:t>‹#›</a:t>
            </a:fld>
            <a:endParaRPr b="0" i="0" sz="1050" u="none" cap="none" strike="noStrike">
              <a:solidFill>
                <a:srgbClr val="000000"/>
              </a:solidFill>
              <a:latin typeface="Arial"/>
              <a:ea typeface="Arial"/>
              <a:cs typeface="Arial"/>
              <a:sym typeface="Arial"/>
            </a:endParaRPr>
          </a:p>
        </p:txBody>
      </p:sp>
      <p:pic>
        <p:nvPicPr>
          <p:cNvPr id="354" name="Google Shape;354;p44"/>
          <p:cNvPicPr preferRelativeResize="0"/>
          <p:nvPr/>
        </p:nvPicPr>
        <p:blipFill>
          <a:blip r:embed="rId3">
            <a:alphaModFix/>
          </a:blip>
          <a:stretch>
            <a:fillRect/>
          </a:stretch>
        </p:blipFill>
        <p:spPr>
          <a:xfrm>
            <a:off x="0" y="116097"/>
            <a:ext cx="12192000" cy="6625803"/>
          </a:xfrm>
          <a:prstGeom prst="rect">
            <a:avLst/>
          </a:prstGeom>
          <a:noFill/>
          <a:ln>
            <a:noFill/>
          </a:ln>
        </p:spPr>
      </p:pic>
      <p:sp>
        <p:nvSpPr>
          <p:cNvPr id="355" name="Google Shape;355;p44"/>
          <p:cNvSpPr txBox="1"/>
          <p:nvPr/>
        </p:nvSpPr>
        <p:spPr>
          <a:xfrm>
            <a:off x="2661225" y="2056350"/>
            <a:ext cx="3400800" cy="11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latin typeface="DM Sans"/>
                <a:ea typeface="DM Sans"/>
                <a:cs typeface="DM Sans"/>
                <a:sym typeface="DM Sans"/>
              </a:rPr>
              <a:t>GRACIAS</a:t>
            </a:r>
            <a:endParaRPr b="1" sz="4000">
              <a:latin typeface="DM Sans"/>
              <a:ea typeface="DM Sans"/>
              <a:cs typeface="DM Sans"/>
              <a:sym typeface="DM Sans"/>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cxnSp>
        <p:nvCxnSpPr>
          <p:cNvPr id="161" name="Google Shape;161;p27"/>
          <p:cNvCxnSpPr/>
          <p:nvPr/>
        </p:nvCxnSpPr>
        <p:spPr>
          <a:xfrm>
            <a:off x="3238501" y="287524"/>
            <a:ext cx="13883" cy="6231485"/>
          </a:xfrm>
          <a:prstGeom prst="straightConnector1">
            <a:avLst/>
          </a:prstGeom>
          <a:noFill/>
          <a:ln cap="flat" cmpd="sng" w="12700">
            <a:solidFill>
              <a:srgbClr val="00D703"/>
            </a:solidFill>
            <a:prstDash val="solid"/>
            <a:miter lim="800000"/>
            <a:headEnd len="sm" w="sm" type="none"/>
            <a:tailEnd len="sm" w="sm" type="none"/>
          </a:ln>
        </p:spPr>
      </p:cxnSp>
      <p:sp>
        <p:nvSpPr>
          <p:cNvPr id="162" name="Google Shape;162;p27"/>
          <p:cNvSpPr txBox="1"/>
          <p:nvPr/>
        </p:nvSpPr>
        <p:spPr>
          <a:xfrm>
            <a:off x="11506202" y="6519009"/>
            <a:ext cx="685798" cy="20637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rgbClr val="000000"/>
                </a:solidFill>
                <a:latin typeface="Arial"/>
                <a:ea typeface="Arial"/>
                <a:cs typeface="Arial"/>
                <a:sym typeface="Arial"/>
              </a:rPr>
              <a:t>‹#›</a:t>
            </a:fld>
            <a:endParaRPr b="0" i="0" sz="1050" u="none" cap="none" strike="noStrike">
              <a:solidFill>
                <a:srgbClr val="000000"/>
              </a:solidFill>
              <a:latin typeface="Arial"/>
              <a:ea typeface="Arial"/>
              <a:cs typeface="Arial"/>
              <a:sym typeface="Arial"/>
            </a:endParaRPr>
          </a:p>
        </p:txBody>
      </p:sp>
      <p:sp>
        <p:nvSpPr>
          <p:cNvPr id="163" name="Google Shape;163;p27"/>
          <p:cNvSpPr txBox="1"/>
          <p:nvPr/>
        </p:nvSpPr>
        <p:spPr>
          <a:xfrm>
            <a:off x="384622" y="2758763"/>
            <a:ext cx="2718100" cy="698012"/>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0" i="0" lang="en-US" sz="2800" u="none" cap="none" strike="noStrike">
                <a:solidFill>
                  <a:srgbClr val="000000"/>
                </a:solidFill>
                <a:latin typeface="Arial"/>
                <a:ea typeface="Arial"/>
                <a:cs typeface="Arial"/>
                <a:sym typeface="Arial"/>
              </a:rPr>
              <a:t>CONTEXTO Y </a:t>
            </a:r>
            <a:endParaRPr b="0" i="0" sz="28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AUDIENCIA</a:t>
            </a:r>
            <a:endParaRPr b="1" i="0" sz="2800" u="none" cap="none" strike="noStrike">
              <a:solidFill>
                <a:srgbClr val="000000"/>
              </a:solidFill>
              <a:latin typeface="Arial"/>
              <a:ea typeface="Arial"/>
              <a:cs typeface="Arial"/>
              <a:sym typeface="Arial"/>
            </a:endParaRPr>
          </a:p>
        </p:txBody>
      </p:sp>
      <p:sp>
        <p:nvSpPr>
          <p:cNvPr id="164" name="Google Shape;164;p27"/>
          <p:cNvSpPr/>
          <p:nvPr/>
        </p:nvSpPr>
        <p:spPr>
          <a:xfrm>
            <a:off x="3583900" y="700741"/>
            <a:ext cx="8103900" cy="556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600" u="none" cap="none" strike="noStrike">
                <a:solidFill>
                  <a:schemeClr val="dk1"/>
                </a:solidFill>
                <a:latin typeface="Helvetica Neue"/>
                <a:ea typeface="Helvetica Neue"/>
                <a:cs typeface="Helvetica Neue"/>
                <a:sym typeface="Helvetica Neue"/>
              </a:rPr>
              <a:t>Contexto</a:t>
            </a:r>
            <a:endParaRPr b="1"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600">
                <a:solidFill>
                  <a:schemeClr val="dk1"/>
                </a:solidFill>
                <a:latin typeface="Helvetica Neue Light"/>
                <a:ea typeface="Helvetica Neue Light"/>
                <a:cs typeface="Helvetica Neue Light"/>
                <a:sym typeface="Helvetica Neue Light"/>
              </a:rPr>
              <a:t>La intención de este objetivo es entender los charts(top 50 y 200 de cada país) de Spotify y la tendencia de popularidad dentro de la app. Tanto a nivel global como regional, para poder predecir la popularidad que tendrán futuras canciones teniendo en cuenta sus características (como danzabilidad, cantidad de voces, instrumentos, notas).</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Font typeface="Arial"/>
              <a:buNone/>
            </a:pPr>
            <a:r>
              <a:rPr b="1" lang="en-US" sz="1600">
                <a:solidFill>
                  <a:schemeClr val="dk1"/>
                </a:solidFill>
                <a:latin typeface="Helvetica Neue"/>
                <a:ea typeface="Helvetica Neue"/>
                <a:cs typeface="Helvetica Neue"/>
                <a:sym typeface="Helvetica Neue"/>
              </a:rPr>
              <a:t>Hipótesis</a:t>
            </a:r>
            <a:endParaRPr b="1"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600">
                <a:solidFill>
                  <a:schemeClr val="dk1"/>
                </a:solidFill>
                <a:latin typeface="Helvetica Neue Light"/>
                <a:ea typeface="Helvetica Neue Light"/>
                <a:cs typeface="Helvetica Neue Light"/>
                <a:sym typeface="Helvetica Neue Light"/>
              </a:rPr>
              <a:t>Lo que se busca con este dataset es identificar aquellas variables que constituyen la popularidad de un tema y ver cómo varía en el tiempo y en la región. La hipótesis inicial es que la popularidad en los últimos años tiene una mayor relación con la danzabilidad de las canciones, por lo tanto las tres variables que considero más importantes para entender la popularidad son la danzabilidad, el continente y el año. También es importante entender la variable streams y su vínculo con la popularidad.</a:t>
            </a:r>
            <a:endParaRPr sz="1600">
              <a:solidFill>
                <a:schemeClr val="dk1"/>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rPr b="1" lang="en-US" sz="1600">
                <a:solidFill>
                  <a:schemeClr val="dk1"/>
                </a:solidFill>
                <a:latin typeface="Helvetica Neue"/>
                <a:ea typeface="Helvetica Neue"/>
                <a:cs typeface="Helvetica Neue"/>
                <a:sym typeface="Helvetica Neue"/>
              </a:rPr>
              <a:t>Preguntas guía</a:t>
            </a:r>
            <a:endParaRPr b="1"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600">
                <a:solidFill>
                  <a:schemeClr val="dk1"/>
                </a:solidFill>
                <a:latin typeface="Helvetica Neue Light"/>
                <a:ea typeface="Helvetica Neue Light"/>
                <a:cs typeface="Helvetica Neue Light"/>
                <a:sym typeface="Helvetica Neue Light"/>
              </a:rPr>
              <a:t>¿Hay alguna variable que explique la popularidad o es un fenómeno multicausal?</a:t>
            </a:r>
            <a:endParaRPr sz="1600">
              <a:solidFill>
                <a:schemeClr val="dk1"/>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rPr lang="en-US" sz="1600">
                <a:solidFill>
                  <a:schemeClr val="dk1"/>
                </a:solidFill>
                <a:latin typeface="Helvetica Neue Light"/>
                <a:ea typeface="Helvetica Neue Light"/>
                <a:cs typeface="Helvetica Neue Light"/>
                <a:sym typeface="Helvetica Neue Light"/>
              </a:rPr>
              <a:t>¿Cuál es el comportamiento de la popularidad y los streams en cada continente?</a:t>
            </a:r>
            <a:endParaRPr sz="1600">
              <a:solidFill>
                <a:schemeClr val="dk1"/>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rPr lang="en-US" sz="1600">
                <a:solidFill>
                  <a:schemeClr val="dk1"/>
                </a:solidFill>
                <a:latin typeface="Helvetica Neue Light"/>
                <a:ea typeface="Helvetica Neue Light"/>
                <a:cs typeface="Helvetica Neue Light"/>
                <a:sym typeface="Helvetica Neue Light"/>
              </a:rPr>
              <a:t>¿Hay relación entre género y popularidad? ¿Sucede lo mismo en cada región?</a:t>
            </a:r>
            <a:endParaRPr sz="1600">
              <a:solidFill>
                <a:schemeClr val="dk1"/>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457200" marR="0" rtl="0" algn="l">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rPr b="1" lang="en-US" sz="1600">
                <a:solidFill>
                  <a:schemeClr val="dk1"/>
                </a:solidFill>
                <a:latin typeface="Helvetica Neue"/>
                <a:ea typeface="Helvetica Neue"/>
                <a:cs typeface="Helvetica Neue"/>
                <a:sym typeface="Helvetica Neue"/>
              </a:rPr>
              <a:t>Audiencia</a:t>
            </a:r>
            <a:endParaRPr b="1"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600">
                <a:solidFill>
                  <a:schemeClr val="dk1"/>
                </a:solidFill>
                <a:latin typeface="Helvetica Neue Light"/>
                <a:ea typeface="Helvetica Neue Light"/>
                <a:cs typeface="Helvetica Neue Light"/>
                <a:sym typeface="Helvetica Neue Light"/>
              </a:rPr>
              <a:t>Este análisis intenta contestar y evaluar los temas más populares de la plataforma Spotify, por lo que puede ser interesante para cualquier usuario o investigador en artes.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nvSpPr>
        <p:spPr>
          <a:xfrm>
            <a:off x="440600" y="1993750"/>
            <a:ext cx="5617500" cy="3078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dk1"/>
                </a:solidFill>
                <a:latin typeface="DM Sans"/>
                <a:ea typeface="DM Sans"/>
                <a:cs typeface="DM Sans"/>
                <a:sym typeface="DM Sans"/>
              </a:rPr>
              <a:t>Regiones con mayor streams</a:t>
            </a:r>
            <a:endParaRPr sz="2000">
              <a:latin typeface="DM Sans"/>
              <a:ea typeface="DM Sans"/>
              <a:cs typeface="DM Sans"/>
              <a:sym typeface="DM Sans"/>
            </a:endParaRPr>
          </a:p>
        </p:txBody>
      </p:sp>
      <p:sp>
        <p:nvSpPr>
          <p:cNvPr id="171" name="Google Shape;171;p28"/>
          <p:cNvSpPr txBox="1"/>
          <p:nvPr/>
        </p:nvSpPr>
        <p:spPr>
          <a:xfrm>
            <a:off x="828835" y="575446"/>
            <a:ext cx="1177500" cy="4617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b="1" lang="en-US" sz="3000">
                <a:solidFill>
                  <a:schemeClr val="dk1"/>
                </a:solidFill>
                <a:latin typeface="DM Sans"/>
                <a:ea typeface="DM Sans"/>
                <a:cs typeface="DM Sans"/>
                <a:sym typeface="DM Sans"/>
              </a:rPr>
              <a:t>107</a:t>
            </a:r>
            <a:endParaRPr sz="3000">
              <a:latin typeface="DM Sans"/>
              <a:ea typeface="DM Sans"/>
              <a:cs typeface="DM Sans"/>
              <a:sym typeface="DM Sans"/>
            </a:endParaRPr>
          </a:p>
        </p:txBody>
      </p:sp>
      <p:sp>
        <p:nvSpPr>
          <p:cNvPr id="172" name="Google Shape;172;p28"/>
          <p:cNvSpPr txBox="1"/>
          <p:nvPr/>
        </p:nvSpPr>
        <p:spPr>
          <a:xfrm>
            <a:off x="4216533" y="359746"/>
            <a:ext cx="1177500" cy="6774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Clr>
                <a:schemeClr val="dk1"/>
              </a:buClr>
              <a:buFont typeface="Arial"/>
              <a:buNone/>
            </a:pPr>
            <a:r>
              <a:t/>
            </a:r>
            <a:endParaRPr>
              <a:solidFill>
                <a:schemeClr val="dk1"/>
              </a:solidFill>
              <a:latin typeface="DM Sans"/>
              <a:ea typeface="DM Sans"/>
              <a:cs typeface="DM Sans"/>
              <a:sym typeface="DM Sans"/>
            </a:endParaRPr>
          </a:p>
          <a:p>
            <a:pPr indent="0" lvl="0" marL="0" marR="0" rtl="0" algn="ctr">
              <a:spcBef>
                <a:spcPts val="0"/>
              </a:spcBef>
              <a:spcAft>
                <a:spcPts val="0"/>
              </a:spcAft>
              <a:buNone/>
            </a:pPr>
            <a:r>
              <a:rPr b="1" lang="en-US" sz="3000">
                <a:solidFill>
                  <a:schemeClr val="dk1"/>
                </a:solidFill>
                <a:latin typeface="DM Sans"/>
                <a:ea typeface="DM Sans"/>
                <a:cs typeface="DM Sans"/>
                <a:sym typeface="DM Sans"/>
              </a:rPr>
              <a:t>64</a:t>
            </a:r>
            <a:endParaRPr b="1" sz="3000">
              <a:solidFill>
                <a:schemeClr val="dk1"/>
              </a:solidFill>
              <a:latin typeface="DM Sans"/>
              <a:ea typeface="DM Sans"/>
              <a:cs typeface="DM Sans"/>
              <a:sym typeface="DM Sans"/>
            </a:endParaRPr>
          </a:p>
        </p:txBody>
      </p:sp>
      <p:sp>
        <p:nvSpPr>
          <p:cNvPr id="173" name="Google Shape;173;p28"/>
          <p:cNvSpPr txBox="1"/>
          <p:nvPr/>
        </p:nvSpPr>
        <p:spPr>
          <a:xfrm>
            <a:off x="6402084" y="541465"/>
            <a:ext cx="1177500" cy="2154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t/>
            </a:r>
            <a:endParaRPr>
              <a:latin typeface="DM Sans"/>
              <a:ea typeface="DM Sans"/>
              <a:cs typeface="DM Sans"/>
              <a:sym typeface="DM Sans"/>
            </a:endParaRPr>
          </a:p>
        </p:txBody>
      </p:sp>
      <p:sp>
        <p:nvSpPr>
          <p:cNvPr id="174" name="Google Shape;174;p28"/>
          <p:cNvSpPr txBox="1"/>
          <p:nvPr/>
        </p:nvSpPr>
        <p:spPr>
          <a:xfrm>
            <a:off x="2660592" y="575460"/>
            <a:ext cx="1177500" cy="4617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Clr>
                <a:schemeClr val="dk1"/>
              </a:buClr>
              <a:buFont typeface="Arial"/>
              <a:buNone/>
            </a:pPr>
            <a:r>
              <a:rPr b="1" lang="en-US" sz="3000">
                <a:solidFill>
                  <a:schemeClr val="dk1"/>
                </a:solidFill>
                <a:latin typeface="DM Sans"/>
                <a:ea typeface="DM Sans"/>
                <a:cs typeface="DM Sans"/>
                <a:sym typeface="DM Sans"/>
              </a:rPr>
              <a:t>~68k</a:t>
            </a:r>
            <a:endParaRPr>
              <a:latin typeface="DM Sans"/>
              <a:ea typeface="DM Sans"/>
              <a:cs typeface="DM Sans"/>
              <a:sym typeface="DM Sans"/>
            </a:endParaRPr>
          </a:p>
        </p:txBody>
      </p:sp>
      <p:sp>
        <p:nvSpPr>
          <p:cNvPr id="175" name="Google Shape;175;p28"/>
          <p:cNvSpPr txBox="1"/>
          <p:nvPr/>
        </p:nvSpPr>
        <p:spPr>
          <a:xfrm>
            <a:off x="2066242" y="131779"/>
            <a:ext cx="7836300" cy="3447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2800"/>
              <a:buFont typeface="Arial"/>
              <a:buNone/>
            </a:pPr>
            <a:r>
              <a:rPr lang="en-US" sz="2800">
                <a:latin typeface="DM Sans"/>
                <a:ea typeface="DM Sans"/>
                <a:cs typeface="DM Sans"/>
                <a:sym typeface="DM Sans"/>
              </a:rPr>
              <a:t>RESUMEN</a:t>
            </a:r>
            <a:r>
              <a:rPr i="0" lang="en-US" sz="2800" u="none" cap="none" strike="noStrike">
                <a:solidFill>
                  <a:srgbClr val="000000"/>
                </a:solidFill>
                <a:latin typeface="DM Sans"/>
                <a:ea typeface="DM Sans"/>
                <a:cs typeface="DM Sans"/>
                <a:sym typeface="DM Sans"/>
              </a:rPr>
              <a:t> </a:t>
            </a:r>
            <a:r>
              <a:rPr b="1" lang="en-US" sz="2800">
                <a:latin typeface="DM Sans"/>
                <a:ea typeface="DM Sans"/>
                <a:cs typeface="DM Sans"/>
                <a:sym typeface="DM Sans"/>
              </a:rPr>
              <a:t>METADATA</a:t>
            </a:r>
            <a:endParaRPr>
              <a:latin typeface="DM Sans"/>
              <a:ea typeface="DM Sans"/>
              <a:cs typeface="DM Sans"/>
              <a:sym typeface="DM Sans"/>
            </a:endParaRPr>
          </a:p>
        </p:txBody>
      </p:sp>
      <p:sp>
        <p:nvSpPr>
          <p:cNvPr id="176" name="Google Shape;176;p28"/>
          <p:cNvSpPr txBox="1"/>
          <p:nvPr/>
        </p:nvSpPr>
        <p:spPr>
          <a:xfrm>
            <a:off x="471475" y="6452838"/>
            <a:ext cx="10739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latin typeface="Calibri"/>
              <a:ea typeface="Calibri"/>
              <a:cs typeface="Calibri"/>
              <a:sym typeface="Calibri"/>
            </a:endParaRPr>
          </a:p>
        </p:txBody>
      </p:sp>
      <p:pic>
        <p:nvPicPr>
          <p:cNvPr id="177" name="Google Shape;177;p28"/>
          <p:cNvPicPr preferRelativeResize="0"/>
          <p:nvPr/>
        </p:nvPicPr>
        <p:blipFill>
          <a:blip r:embed="rId3">
            <a:alphaModFix/>
          </a:blip>
          <a:stretch>
            <a:fillRect/>
          </a:stretch>
        </p:blipFill>
        <p:spPr>
          <a:xfrm>
            <a:off x="373372" y="2301550"/>
            <a:ext cx="6982350" cy="4430376"/>
          </a:xfrm>
          <a:prstGeom prst="rect">
            <a:avLst/>
          </a:prstGeom>
          <a:noFill/>
          <a:ln>
            <a:noFill/>
          </a:ln>
        </p:spPr>
      </p:pic>
      <p:sp>
        <p:nvSpPr>
          <p:cNvPr id="178" name="Google Shape;178;p28"/>
          <p:cNvSpPr txBox="1"/>
          <p:nvPr/>
        </p:nvSpPr>
        <p:spPr>
          <a:xfrm>
            <a:off x="955775" y="1192275"/>
            <a:ext cx="10506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Géneros</a:t>
            </a:r>
            <a:endParaRPr/>
          </a:p>
        </p:txBody>
      </p:sp>
      <p:sp>
        <p:nvSpPr>
          <p:cNvPr id="179" name="Google Shape;179;p28"/>
          <p:cNvSpPr txBox="1"/>
          <p:nvPr/>
        </p:nvSpPr>
        <p:spPr>
          <a:xfrm>
            <a:off x="2787500" y="1188913"/>
            <a:ext cx="10506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Canciones</a:t>
            </a:r>
            <a:endParaRPr/>
          </a:p>
        </p:txBody>
      </p:sp>
      <p:sp>
        <p:nvSpPr>
          <p:cNvPr id="180" name="Google Shape;180;p28"/>
          <p:cNvSpPr txBox="1"/>
          <p:nvPr/>
        </p:nvSpPr>
        <p:spPr>
          <a:xfrm>
            <a:off x="4408050" y="1188900"/>
            <a:ext cx="10506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Países</a:t>
            </a:r>
            <a:endParaRPr/>
          </a:p>
        </p:txBody>
      </p:sp>
      <p:sp>
        <p:nvSpPr>
          <p:cNvPr id="181" name="Google Shape;181;p28"/>
          <p:cNvSpPr txBox="1"/>
          <p:nvPr/>
        </p:nvSpPr>
        <p:spPr>
          <a:xfrm>
            <a:off x="5521675" y="1196025"/>
            <a:ext cx="14739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Caracteristicas</a:t>
            </a:r>
            <a:endParaRPr/>
          </a:p>
        </p:txBody>
      </p:sp>
      <p:sp>
        <p:nvSpPr>
          <p:cNvPr id="182" name="Google Shape;182;p28"/>
          <p:cNvSpPr txBox="1"/>
          <p:nvPr/>
        </p:nvSpPr>
        <p:spPr>
          <a:xfrm>
            <a:off x="5669883" y="359746"/>
            <a:ext cx="1177500" cy="6774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Clr>
                <a:schemeClr val="dk1"/>
              </a:buClr>
              <a:buFont typeface="Arial"/>
              <a:buNone/>
            </a:pPr>
            <a:r>
              <a:t/>
            </a:r>
            <a:endParaRPr>
              <a:solidFill>
                <a:schemeClr val="dk1"/>
              </a:solidFill>
              <a:latin typeface="DM Sans"/>
              <a:ea typeface="DM Sans"/>
              <a:cs typeface="DM Sans"/>
              <a:sym typeface="DM Sans"/>
            </a:endParaRPr>
          </a:p>
          <a:p>
            <a:pPr indent="0" lvl="0" marL="0" marR="0" rtl="0" algn="ctr">
              <a:spcBef>
                <a:spcPts val="0"/>
              </a:spcBef>
              <a:spcAft>
                <a:spcPts val="0"/>
              </a:spcAft>
              <a:buNone/>
            </a:pPr>
            <a:r>
              <a:rPr b="1" lang="en-US" sz="3000">
                <a:solidFill>
                  <a:schemeClr val="dk1"/>
                </a:solidFill>
                <a:latin typeface="DM Sans"/>
                <a:ea typeface="DM Sans"/>
                <a:cs typeface="DM Sans"/>
                <a:sym typeface="DM Sans"/>
              </a:rPr>
              <a:t>19</a:t>
            </a:r>
            <a:endParaRPr b="1" sz="3000">
              <a:solidFill>
                <a:schemeClr val="dk1"/>
              </a:solidFill>
              <a:latin typeface="DM Sans"/>
              <a:ea typeface="DM Sans"/>
              <a:cs typeface="DM Sans"/>
              <a:sym typeface="DM Sans"/>
            </a:endParaRPr>
          </a:p>
        </p:txBody>
      </p:sp>
      <p:pic>
        <p:nvPicPr>
          <p:cNvPr id="183" name="Google Shape;183;p28"/>
          <p:cNvPicPr preferRelativeResize="0"/>
          <p:nvPr/>
        </p:nvPicPr>
        <p:blipFill>
          <a:blip r:embed="rId4">
            <a:alphaModFix/>
          </a:blip>
          <a:stretch>
            <a:fillRect/>
          </a:stretch>
        </p:blipFill>
        <p:spPr>
          <a:xfrm>
            <a:off x="7429298" y="2623765"/>
            <a:ext cx="4531477" cy="3284353"/>
          </a:xfrm>
          <a:prstGeom prst="rect">
            <a:avLst/>
          </a:prstGeom>
          <a:noFill/>
          <a:ln>
            <a:noFill/>
          </a:ln>
        </p:spPr>
      </p:pic>
      <p:sp>
        <p:nvSpPr>
          <p:cNvPr id="184" name="Google Shape;184;p28"/>
          <p:cNvSpPr txBox="1"/>
          <p:nvPr/>
        </p:nvSpPr>
        <p:spPr>
          <a:xfrm>
            <a:off x="6633175" y="2096900"/>
            <a:ext cx="5617500" cy="3078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00">
                <a:solidFill>
                  <a:schemeClr val="dk1"/>
                </a:solidFill>
                <a:latin typeface="DM Sans"/>
                <a:ea typeface="DM Sans"/>
                <a:cs typeface="DM Sans"/>
                <a:sym typeface="DM Sans"/>
              </a:rPr>
              <a:t>Frecuencia de popularidad en las canciones</a:t>
            </a:r>
            <a:endParaRPr sz="2000">
              <a:latin typeface="DM Sans"/>
              <a:ea typeface="DM Sans"/>
              <a:cs typeface="DM Sans"/>
              <a:sym typeface="DM Sans"/>
            </a:endParaRPr>
          </a:p>
        </p:txBody>
      </p:sp>
      <p:sp>
        <p:nvSpPr>
          <p:cNvPr id="185" name="Google Shape;185;p28"/>
          <p:cNvSpPr txBox="1"/>
          <p:nvPr/>
        </p:nvSpPr>
        <p:spPr>
          <a:xfrm>
            <a:off x="7429310" y="605396"/>
            <a:ext cx="1177500" cy="4617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b="1" lang="en-US" sz="3000">
                <a:solidFill>
                  <a:schemeClr val="dk1"/>
                </a:solidFill>
                <a:latin typeface="DM Sans"/>
                <a:ea typeface="DM Sans"/>
                <a:cs typeface="DM Sans"/>
                <a:sym typeface="DM Sans"/>
              </a:rPr>
              <a:t>3</a:t>
            </a:r>
            <a:endParaRPr sz="3000">
              <a:latin typeface="DM Sans"/>
              <a:ea typeface="DM Sans"/>
              <a:cs typeface="DM Sans"/>
              <a:sym typeface="DM Sans"/>
            </a:endParaRPr>
          </a:p>
        </p:txBody>
      </p:sp>
      <p:sp>
        <p:nvSpPr>
          <p:cNvPr id="186" name="Google Shape;186;p28"/>
          <p:cNvSpPr txBox="1"/>
          <p:nvPr/>
        </p:nvSpPr>
        <p:spPr>
          <a:xfrm>
            <a:off x="7659625" y="1196025"/>
            <a:ext cx="14739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Datasets</a:t>
            </a:r>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nvSpPr>
        <p:spPr>
          <a:xfrm>
            <a:off x="11506202" y="6519009"/>
            <a:ext cx="685798" cy="20637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rgbClr val="000000"/>
                </a:solidFill>
                <a:latin typeface="Arial"/>
                <a:ea typeface="Arial"/>
                <a:cs typeface="Arial"/>
                <a:sym typeface="Arial"/>
              </a:rPr>
              <a:t>‹#›</a:t>
            </a:fld>
            <a:endParaRPr b="0" i="0" sz="1050" u="none" cap="none" strike="noStrike">
              <a:solidFill>
                <a:srgbClr val="000000"/>
              </a:solidFill>
              <a:latin typeface="Arial"/>
              <a:ea typeface="Arial"/>
              <a:cs typeface="Arial"/>
              <a:sym typeface="Arial"/>
            </a:endParaRPr>
          </a:p>
        </p:txBody>
      </p:sp>
      <p:sp>
        <p:nvSpPr>
          <p:cNvPr id="193" name="Google Shape;193;p29"/>
          <p:cNvSpPr txBox="1"/>
          <p:nvPr/>
        </p:nvSpPr>
        <p:spPr>
          <a:xfrm>
            <a:off x="429592" y="2505670"/>
            <a:ext cx="10857900" cy="14778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6000"/>
              <a:buFont typeface="Arial"/>
              <a:buNone/>
            </a:pPr>
            <a:r>
              <a:rPr lang="en-US" sz="6000"/>
              <a:t>ANÁLISIS</a:t>
            </a:r>
            <a:r>
              <a:rPr b="0" i="0" lang="en-US" sz="6000" u="none" cap="none" strike="noStrike">
                <a:solidFill>
                  <a:srgbClr val="000000"/>
                </a:solidFill>
                <a:latin typeface="Arial"/>
                <a:ea typeface="Arial"/>
                <a:cs typeface="Arial"/>
                <a:sym typeface="Arial"/>
              </a:rPr>
              <a:t> </a:t>
            </a:r>
            <a:endParaRPr/>
          </a:p>
          <a:p>
            <a:pPr indent="0" lvl="0" marL="0" marR="0" rtl="0" algn="ctr">
              <a:lnSpc>
                <a:spcPct val="80000"/>
              </a:lnSpc>
              <a:spcBef>
                <a:spcPts val="0"/>
              </a:spcBef>
              <a:spcAft>
                <a:spcPts val="0"/>
              </a:spcAft>
              <a:buClr>
                <a:srgbClr val="000000"/>
              </a:buClr>
              <a:buSzPts val="6000"/>
              <a:buFont typeface="Arial"/>
              <a:buNone/>
            </a:pPr>
            <a:r>
              <a:rPr b="1" lang="en-US" sz="6000"/>
              <a:t>EXPLORATORIO</a:t>
            </a:r>
            <a:endParaRPr b="1" i="0" sz="60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nvSpPr>
        <p:spPr>
          <a:xfrm>
            <a:off x="11506202" y="6519009"/>
            <a:ext cx="685800" cy="20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rgbClr val="000000"/>
                </a:solidFill>
                <a:latin typeface="Arial"/>
                <a:ea typeface="Arial"/>
                <a:cs typeface="Arial"/>
                <a:sym typeface="Arial"/>
              </a:rPr>
              <a:t>‹#›</a:t>
            </a:fld>
            <a:endParaRPr b="0" i="0" sz="1050" u="none" cap="none" strike="noStrike">
              <a:solidFill>
                <a:srgbClr val="000000"/>
              </a:solidFill>
              <a:latin typeface="Arial"/>
              <a:ea typeface="Arial"/>
              <a:cs typeface="Arial"/>
              <a:sym typeface="Arial"/>
            </a:endParaRPr>
          </a:p>
        </p:txBody>
      </p:sp>
      <p:sp>
        <p:nvSpPr>
          <p:cNvPr id="200" name="Google Shape;200;p30"/>
          <p:cNvSpPr txBox="1"/>
          <p:nvPr/>
        </p:nvSpPr>
        <p:spPr>
          <a:xfrm>
            <a:off x="480873" y="506701"/>
            <a:ext cx="10017900" cy="344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2800"/>
              <a:buFont typeface="Arial"/>
              <a:buNone/>
            </a:pPr>
            <a:r>
              <a:rPr lang="en-US" sz="2800">
                <a:latin typeface="Helvetica Neue"/>
                <a:ea typeface="Helvetica Neue"/>
                <a:cs typeface="Helvetica Neue"/>
                <a:sym typeface="Helvetica Neue"/>
              </a:rPr>
              <a:t>¿Qué géneros predominan?</a:t>
            </a:r>
            <a:endParaRPr b="1" i="0" sz="100" u="none" cap="none" strike="noStrike">
              <a:solidFill>
                <a:srgbClr val="888888"/>
              </a:solidFill>
              <a:latin typeface="Helvetica Neue"/>
              <a:ea typeface="Helvetica Neue"/>
              <a:cs typeface="Helvetica Neue"/>
              <a:sym typeface="Helvetica Neue"/>
            </a:endParaRPr>
          </a:p>
        </p:txBody>
      </p:sp>
      <p:sp>
        <p:nvSpPr>
          <p:cNvPr id="201" name="Google Shape;201;p30"/>
          <p:cNvSpPr/>
          <p:nvPr/>
        </p:nvSpPr>
        <p:spPr>
          <a:xfrm>
            <a:off x="4681200" y="1477000"/>
            <a:ext cx="2829600" cy="125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Helvetica Neue Light"/>
                <a:ea typeface="Helvetica Neue Light"/>
                <a:cs typeface="Helvetica Neue Light"/>
                <a:sym typeface="Helvetica Neue Light"/>
              </a:rPr>
              <a:t>Tanto en frecuencia de las canciones como en cantidad de streams hay una gran predominancia del género Pop y Dance. </a:t>
            </a:r>
            <a:endParaRPr sz="1600">
              <a:solidFill>
                <a:schemeClr val="dk1"/>
              </a:solidFill>
              <a:latin typeface="Helvetica Neue Light"/>
              <a:ea typeface="Helvetica Neue Light"/>
              <a:cs typeface="Helvetica Neue Light"/>
              <a:sym typeface="Helvetica Neue Light"/>
            </a:endParaRPr>
          </a:p>
        </p:txBody>
      </p:sp>
      <p:sp>
        <p:nvSpPr>
          <p:cNvPr id="202" name="Google Shape;202;p30"/>
          <p:cNvSpPr txBox="1"/>
          <p:nvPr/>
        </p:nvSpPr>
        <p:spPr>
          <a:xfrm>
            <a:off x="8052212" y="2869579"/>
            <a:ext cx="674700" cy="1848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200">
                <a:solidFill>
                  <a:schemeClr val="lt1"/>
                </a:solidFill>
                <a:latin typeface="Calibri"/>
                <a:ea typeface="Calibri"/>
                <a:cs typeface="Calibri"/>
                <a:sym typeface="Calibri"/>
              </a:rPr>
              <a:t>47%</a:t>
            </a:r>
            <a:endParaRPr/>
          </a:p>
        </p:txBody>
      </p:sp>
      <p:sp>
        <p:nvSpPr>
          <p:cNvPr id="203" name="Google Shape;203;p30"/>
          <p:cNvSpPr txBox="1"/>
          <p:nvPr/>
        </p:nvSpPr>
        <p:spPr>
          <a:xfrm>
            <a:off x="8052212" y="4126315"/>
            <a:ext cx="674700" cy="1848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200">
                <a:solidFill>
                  <a:schemeClr val="lt1"/>
                </a:solidFill>
                <a:latin typeface="Calibri"/>
                <a:ea typeface="Calibri"/>
                <a:cs typeface="Calibri"/>
                <a:sym typeface="Calibri"/>
              </a:rPr>
              <a:t>55%</a:t>
            </a:r>
            <a:endParaRPr/>
          </a:p>
        </p:txBody>
      </p:sp>
      <p:sp>
        <p:nvSpPr>
          <p:cNvPr id="204" name="Google Shape;204;p30"/>
          <p:cNvSpPr txBox="1"/>
          <p:nvPr/>
        </p:nvSpPr>
        <p:spPr>
          <a:xfrm>
            <a:off x="8052212" y="5335688"/>
            <a:ext cx="674700" cy="1848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200">
                <a:solidFill>
                  <a:schemeClr val="lt1"/>
                </a:solidFill>
                <a:latin typeface="Calibri"/>
                <a:ea typeface="Calibri"/>
                <a:cs typeface="Calibri"/>
                <a:sym typeface="Calibri"/>
              </a:rPr>
              <a:t>52%</a:t>
            </a:r>
            <a:endParaRPr/>
          </a:p>
        </p:txBody>
      </p:sp>
      <p:sp>
        <p:nvSpPr>
          <p:cNvPr id="205" name="Google Shape;205;p30"/>
          <p:cNvSpPr txBox="1"/>
          <p:nvPr/>
        </p:nvSpPr>
        <p:spPr>
          <a:xfrm>
            <a:off x="471475" y="6452838"/>
            <a:ext cx="10739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latin typeface="Calibri"/>
              <a:ea typeface="Calibri"/>
              <a:cs typeface="Calibri"/>
              <a:sym typeface="Calibri"/>
            </a:endParaRPr>
          </a:p>
        </p:txBody>
      </p:sp>
      <p:pic>
        <p:nvPicPr>
          <p:cNvPr id="206" name="Google Shape;206;p30"/>
          <p:cNvPicPr preferRelativeResize="0"/>
          <p:nvPr/>
        </p:nvPicPr>
        <p:blipFill>
          <a:blip r:embed="rId3">
            <a:alphaModFix/>
          </a:blip>
          <a:stretch>
            <a:fillRect/>
          </a:stretch>
        </p:blipFill>
        <p:spPr>
          <a:xfrm>
            <a:off x="6906100" y="3358701"/>
            <a:ext cx="4484437" cy="3330700"/>
          </a:xfrm>
          <a:prstGeom prst="rect">
            <a:avLst/>
          </a:prstGeom>
          <a:noFill/>
          <a:ln>
            <a:noFill/>
          </a:ln>
        </p:spPr>
      </p:pic>
      <p:pic>
        <p:nvPicPr>
          <p:cNvPr id="207" name="Google Shape;207;p30"/>
          <p:cNvPicPr preferRelativeResize="0"/>
          <p:nvPr/>
        </p:nvPicPr>
        <p:blipFill>
          <a:blip r:embed="rId4">
            <a:alphaModFix/>
          </a:blip>
          <a:stretch>
            <a:fillRect/>
          </a:stretch>
        </p:blipFill>
        <p:spPr>
          <a:xfrm>
            <a:off x="539825" y="3237702"/>
            <a:ext cx="4586350" cy="3572700"/>
          </a:xfrm>
          <a:prstGeom prst="rect">
            <a:avLst/>
          </a:prstGeom>
          <a:noFill/>
          <a:ln>
            <a:noFill/>
          </a:ln>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txBox="1"/>
          <p:nvPr/>
        </p:nvSpPr>
        <p:spPr>
          <a:xfrm>
            <a:off x="11506202" y="6519009"/>
            <a:ext cx="685798" cy="20637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rgbClr val="000000"/>
                </a:solidFill>
                <a:latin typeface="Arial"/>
                <a:ea typeface="Arial"/>
                <a:cs typeface="Arial"/>
                <a:sym typeface="Arial"/>
              </a:rPr>
              <a:t>‹#›</a:t>
            </a:fld>
            <a:endParaRPr b="0" i="0" sz="1050" u="none" cap="none" strike="noStrike">
              <a:solidFill>
                <a:srgbClr val="000000"/>
              </a:solidFill>
              <a:latin typeface="Arial"/>
              <a:ea typeface="Arial"/>
              <a:cs typeface="Arial"/>
              <a:sym typeface="Arial"/>
            </a:endParaRPr>
          </a:p>
        </p:txBody>
      </p:sp>
      <p:sp>
        <p:nvSpPr>
          <p:cNvPr id="214" name="Google Shape;214;p31"/>
          <p:cNvSpPr txBox="1"/>
          <p:nvPr/>
        </p:nvSpPr>
        <p:spPr>
          <a:xfrm>
            <a:off x="480873" y="506701"/>
            <a:ext cx="10017900" cy="344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2800"/>
              <a:buFont typeface="Arial"/>
              <a:buNone/>
            </a:pPr>
            <a:r>
              <a:rPr lang="en-US" sz="2800">
                <a:latin typeface="Helvetica Neue"/>
                <a:ea typeface="Helvetica Neue"/>
                <a:cs typeface="Helvetica Neue"/>
                <a:sym typeface="Helvetica Neue"/>
              </a:rPr>
              <a:t>¿Cuáles son los géneros más populares?</a:t>
            </a:r>
            <a:endParaRPr b="1" i="0" sz="100" u="none" cap="none" strike="noStrike">
              <a:solidFill>
                <a:srgbClr val="888888"/>
              </a:solidFill>
              <a:latin typeface="Helvetica Neue"/>
              <a:ea typeface="Helvetica Neue"/>
              <a:cs typeface="Helvetica Neue"/>
              <a:sym typeface="Helvetica Neue"/>
            </a:endParaRPr>
          </a:p>
        </p:txBody>
      </p:sp>
      <p:sp>
        <p:nvSpPr>
          <p:cNvPr id="215" name="Google Shape;215;p31"/>
          <p:cNvSpPr/>
          <p:nvPr/>
        </p:nvSpPr>
        <p:spPr>
          <a:xfrm>
            <a:off x="471475" y="1215475"/>
            <a:ext cx="2791500" cy="513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chemeClr val="dk1"/>
                </a:solidFill>
                <a:latin typeface="Helvetica Neue Light"/>
                <a:ea typeface="Helvetica Neue Light"/>
                <a:cs typeface="Helvetica Neue Light"/>
                <a:sym typeface="Helvetica Neue Light"/>
              </a:rPr>
              <a:t>El gráfico de la derecha nos muestra que no hay tanta variabilidad en la popularidad de los géneros.</a:t>
            </a:r>
            <a:endParaRPr>
              <a:solidFill>
                <a:schemeClr val="dk1"/>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rPr lang="en-US">
                <a:solidFill>
                  <a:schemeClr val="dk1"/>
                </a:solidFill>
                <a:latin typeface="Helvetica Neue Light"/>
                <a:ea typeface="Helvetica Neue Light"/>
                <a:cs typeface="Helvetica Neue Light"/>
                <a:sym typeface="Helvetica Neue Light"/>
              </a:rPr>
              <a:t>Sin embargo, es posible ver que hay algunos géneros con mayor variabilidad en su popularidad y algunos que mantienen un boxplot más acortado y con menos outliers. </a:t>
            </a:r>
            <a:endParaRPr>
              <a:solidFill>
                <a:schemeClr val="dk1"/>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rPr lang="en-US">
                <a:solidFill>
                  <a:schemeClr val="dk1"/>
                </a:solidFill>
                <a:latin typeface="Helvetica Neue Light"/>
                <a:ea typeface="Helvetica Neue Light"/>
                <a:cs typeface="Helvetica Neue Light"/>
                <a:sym typeface="Helvetica Neue Light"/>
              </a:rPr>
              <a:t>El género latino tiene una popularidad predominante alta y con baja variabilidad, por lo tanto es posible pensar que alguna característica de este género se encuentra dentro de aquellas características más populares así como el rock que tiene el cuartil más alto, sin embargo vemos que también tiene un primer cuartil por debajo del 0.5. Es posible sospechar una gran variabilidad en el género. </a:t>
            </a:r>
            <a:endParaRPr>
              <a:solidFill>
                <a:schemeClr val="dk1"/>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
        <p:nvSpPr>
          <p:cNvPr id="216" name="Google Shape;216;p31"/>
          <p:cNvSpPr txBox="1"/>
          <p:nvPr/>
        </p:nvSpPr>
        <p:spPr>
          <a:xfrm>
            <a:off x="8052212" y="2869579"/>
            <a:ext cx="674559" cy="18466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200">
                <a:solidFill>
                  <a:schemeClr val="lt1"/>
                </a:solidFill>
                <a:latin typeface="Calibri"/>
                <a:ea typeface="Calibri"/>
                <a:cs typeface="Calibri"/>
                <a:sym typeface="Calibri"/>
              </a:rPr>
              <a:t>47%</a:t>
            </a:r>
            <a:endParaRPr/>
          </a:p>
        </p:txBody>
      </p:sp>
      <p:sp>
        <p:nvSpPr>
          <p:cNvPr id="217" name="Google Shape;217;p31"/>
          <p:cNvSpPr txBox="1"/>
          <p:nvPr/>
        </p:nvSpPr>
        <p:spPr>
          <a:xfrm>
            <a:off x="8052212" y="4126315"/>
            <a:ext cx="674559" cy="18466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200">
                <a:solidFill>
                  <a:schemeClr val="lt1"/>
                </a:solidFill>
                <a:latin typeface="Calibri"/>
                <a:ea typeface="Calibri"/>
                <a:cs typeface="Calibri"/>
                <a:sym typeface="Calibri"/>
              </a:rPr>
              <a:t>55%</a:t>
            </a:r>
            <a:endParaRPr/>
          </a:p>
        </p:txBody>
      </p:sp>
      <p:sp>
        <p:nvSpPr>
          <p:cNvPr id="218" name="Google Shape;218;p31"/>
          <p:cNvSpPr txBox="1"/>
          <p:nvPr/>
        </p:nvSpPr>
        <p:spPr>
          <a:xfrm>
            <a:off x="8052212" y="5335688"/>
            <a:ext cx="674559" cy="18466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200">
                <a:solidFill>
                  <a:schemeClr val="lt1"/>
                </a:solidFill>
                <a:latin typeface="Calibri"/>
                <a:ea typeface="Calibri"/>
                <a:cs typeface="Calibri"/>
                <a:sym typeface="Calibri"/>
              </a:rPr>
              <a:t>52%</a:t>
            </a:r>
            <a:endParaRPr/>
          </a:p>
        </p:txBody>
      </p:sp>
      <p:sp>
        <p:nvSpPr>
          <p:cNvPr id="219" name="Google Shape;219;p31"/>
          <p:cNvSpPr txBox="1"/>
          <p:nvPr/>
        </p:nvSpPr>
        <p:spPr>
          <a:xfrm>
            <a:off x="6337037" y="1495574"/>
            <a:ext cx="3468900" cy="2310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500">
                <a:solidFill>
                  <a:schemeClr val="dk1"/>
                </a:solidFill>
              </a:rPr>
              <a:t>Popularidad por género</a:t>
            </a:r>
            <a:endParaRPr/>
          </a:p>
        </p:txBody>
      </p:sp>
      <p:sp>
        <p:nvSpPr>
          <p:cNvPr id="220" name="Google Shape;220;p31"/>
          <p:cNvSpPr txBox="1"/>
          <p:nvPr/>
        </p:nvSpPr>
        <p:spPr>
          <a:xfrm>
            <a:off x="471475" y="6452838"/>
            <a:ext cx="10739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latin typeface="Calibri"/>
              <a:ea typeface="Calibri"/>
              <a:cs typeface="Calibri"/>
              <a:sym typeface="Calibri"/>
            </a:endParaRPr>
          </a:p>
        </p:txBody>
      </p:sp>
      <p:pic>
        <p:nvPicPr>
          <p:cNvPr id="221" name="Google Shape;221;p31"/>
          <p:cNvPicPr preferRelativeResize="0"/>
          <p:nvPr/>
        </p:nvPicPr>
        <p:blipFill>
          <a:blip r:embed="rId3">
            <a:alphaModFix/>
          </a:blip>
          <a:stretch>
            <a:fillRect/>
          </a:stretch>
        </p:blipFill>
        <p:spPr>
          <a:xfrm>
            <a:off x="3262848" y="2151485"/>
            <a:ext cx="8539150" cy="4134325"/>
          </a:xfrm>
          <a:prstGeom prst="rect">
            <a:avLst/>
          </a:prstGeom>
          <a:noFill/>
          <a:ln>
            <a:noFill/>
          </a:ln>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nvSpPr>
        <p:spPr>
          <a:xfrm>
            <a:off x="11506202" y="6519009"/>
            <a:ext cx="685800" cy="20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rgbClr val="000000"/>
                </a:solidFill>
                <a:latin typeface="Arial"/>
                <a:ea typeface="Arial"/>
                <a:cs typeface="Arial"/>
                <a:sym typeface="Arial"/>
              </a:rPr>
              <a:t>‹#›</a:t>
            </a:fld>
            <a:endParaRPr b="0" i="0" sz="1050" u="none" cap="none" strike="noStrike">
              <a:solidFill>
                <a:srgbClr val="000000"/>
              </a:solidFill>
              <a:latin typeface="Arial"/>
              <a:ea typeface="Arial"/>
              <a:cs typeface="Arial"/>
              <a:sym typeface="Arial"/>
            </a:endParaRPr>
          </a:p>
        </p:txBody>
      </p:sp>
      <p:sp>
        <p:nvSpPr>
          <p:cNvPr id="228" name="Google Shape;228;p32"/>
          <p:cNvSpPr txBox="1"/>
          <p:nvPr/>
        </p:nvSpPr>
        <p:spPr>
          <a:xfrm>
            <a:off x="480873" y="506701"/>
            <a:ext cx="10017900" cy="689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2800"/>
              <a:buFont typeface="Arial"/>
              <a:buNone/>
            </a:pPr>
            <a:r>
              <a:rPr lang="en-US" sz="2800">
                <a:latin typeface="Helvetica Neue"/>
                <a:ea typeface="Helvetica Neue"/>
                <a:cs typeface="Helvetica Neue"/>
                <a:sym typeface="Helvetica Neue"/>
              </a:rPr>
              <a:t>¿En qué rango de minutos encontramos la mayor cantidad de temas? </a:t>
            </a:r>
            <a:endParaRPr b="1" i="0" sz="100" u="none" cap="none" strike="noStrike">
              <a:solidFill>
                <a:srgbClr val="888888"/>
              </a:solidFill>
              <a:latin typeface="Helvetica Neue"/>
              <a:ea typeface="Helvetica Neue"/>
              <a:cs typeface="Helvetica Neue"/>
              <a:sym typeface="Helvetica Neue"/>
            </a:endParaRPr>
          </a:p>
        </p:txBody>
      </p:sp>
      <p:sp>
        <p:nvSpPr>
          <p:cNvPr id="229" name="Google Shape;229;p32"/>
          <p:cNvSpPr/>
          <p:nvPr/>
        </p:nvSpPr>
        <p:spPr>
          <a:xfrm>
            <a:off x="471475" y="1215475"/>
            <a:ext cx="2791500" cy="513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chemeClr val="dk1"/>
                </a:solidFill>
                <a:latin typeface="Helvetica Neue Light"/>
                <a:ea typeface="Helvetica Neue Light"/>
                <a:cs typeface="Helvetica Neue Light"/>
                <a:sym typeface="Helvetica Neue Light"/>
              </a:rPr>
              <a:t>En general, los temas de los charts poseen de 2 a 5 minutos de duración, siendo </a:t>
            </a:r>
            <a:r>
              <a:rPr lang="en-US">
                <a:solidFill>
                  <a:schemeClr val="dk1"/>
                </a:solidFill>
                <a:latin typeface="Helvetica Neue Light"/>
                <a:ea typeface="Helvetica Neue Light"/>
                <a:cs typeface="Helvetica Neue Light"/>
                <a:sym typeface="Helvetica Neue Light"/>
              </a:rPr>
              <a:t>cualquier</a:t>
            </a:r>
            <a:r>
              <a:rPr lang="en-US">
                <a:solidFill>
                  <a:schemeClr val="dk1"/>
                </a:solidFill>
                <a:latin typeface="Helvetica Neue Light"/>
                <a:ea typeface="Helvetica Neue Light"/>
                <a:cs typeface="Helvetica Neue Light"/>
                <a:sym typeface="Helvetica Neue Light"/>
              </a:rPr>
              <a:t> valor fuera de este rango un outlier. </a:t>
            </a:r>
            <a:endParaRPr>
              <a:solidFill>
                <a:schemeClr val="dk1"/>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
        <p:nvSpPr>
          <p:cNvPr id="230" name="Google Shape;230;p32"/>
          <p:cNvSpPr txBox="1"/>
          <p:nvPr/>
        </p:nvSpPr>
        <p:spPr>
          <a:xfrm>
            <a:off x="8052212" y="2869579"/>
            <a:ext cx="674700" cy="1848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200">
                <a:solidFill>
                  <a:schemeClr val="lt1"/>
                </a:solidFill>
                <a:latin typeface="Calibri"/>
                <a:ea typeface="Calibri"/>
                <a:cs typeface="Calibri"/>
                <a:sym typeface="Calibri"/>
              </a:rPr>
              <a:t>47%</a:t>
            </a:r>
            <a:endParaRPr/>
          </a:p>
        </p:txBody>
      </p:sp>
      <p:sp>
        <p:nvSpPr>
          <p:cNvPr id="231" name="Google Shape;231;p32"/>
          <p:cNvSpPr txBox="1"/>
          <p:nvPr/>
        </p:nvSpPr>
        <p:spPr>
          <a:xfrm>
            <a:off x="8052212" y="4126315"/>
            <a:ext cx="674700" cy="1848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200">
                <a:solidFill>
                  <a:schemeClr val="lt1"/>
                </a:solidFill>
                <a:latin typeface="Calibri"/>
                <a:ea typeface="Calibri"/>
                <a:cs typeface="Calibri"/>
                <a:sym typeface="Calibri"/>
              </a:rPr>
              <a:t>55%</a:t>
            </a:r>
            <a:endParaRPr/>
          </a:p>
        </p:txBody>
      </p:sp>
      <p:sp>
        <p:nvSpPr>
          <p:cNvPr id="232" name="Google Shape;232;p32"/>
          <p:cNvSpPr txBox="1"/>
          <p:nvPr/>
        </p:nvSpPr>
        <p:spPr>
          <a:xfrm>
            <a:off x="8052212" y="5335688"/>
            <a:ext cx="674700" cy="1848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200">
                <a:solidFill>
                  <a:schemeClr val="lt1"/>
                </a:solidFill>
                <a:latin typeface="Calibri"/>
                <a:ea typeface="Calibri"/>
                <a:cs typeface="Calibri"/>
                <a:sym typeface="Calibri"/>
              </a:rPr>
              <a:t>52%</a:t>
            </a:r>
            <a:endParaRPr/>
          </a:p>
        </p:txBody>
      </p:sp>
      <p:sp>
        <p:nvSpPr>
          <p:cNvPr id="233" name="Google Shape;233;p32"/>
          <p:cNvSpPr txBox="1"/>
          <p:nvPr/>
        </p:nvSpPr>
        <p:spPr>
          <a:xfrm>
            <a:off x="6337037" y="1495574"/>
            <a:ext cx="3468900" cy="2310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500">
                <a:solidFill>
                  <a:schemeClr val="dk1"/>
                </a:solidFill>
              </a:rPr>
              <a:t>D</a:t>
            </a:r>
            <a:r>
              <a:rPr b="1" lang="en-US" sz="1500">
                <a:solidFill>
                  <a:schemeClr val="dk1"/>
                </a:solidFill>
              </a:rPr>
              <a:t>uración en minutos</a:t>
            </a:r>
            <a:endParaRPr/>
          </a:p>
        </p:txBody>
      </p:sp>
      <p:sp>
        <p:nvSpPr>
          <p:cNvPr id="234" name="Google Shape;234;p32"/>
          <p:cNvSpPr txBox="1"/>
          <p:nvPr/>
        </p:nvSpPr>
        <p:spPr>
          <a:xfrm>
            <a:off x="471475" y="6452838"/>
            <a:ext cx="10739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latin typeface="Calibri"/>
              <a:ea typeface="Calibri"/>
              <a:cs typeface="Calibri"/>
              <a:sym typeface="Calibri"/>
            </a:endParaRPr>
          </a:p>
        </p:txBody>
      </p:sp>
      <p:pic>
        <p:nvPicPr>
          <p:cNvPr id="235" name="Google Shape;235;p32"/>
          <p:cNvPicPr preferRelativeResize="0"/>
          <p:nvPr/>
        </p:nvPicPr>
        <p:blipFill>
          <a:blip r:embed="rId3">
            <a:alphaModFix/>
          </a:blip>
          <a:stretch>
            <a:fillRect/>
          </a:stretch>
        </p:blipFill>
        <p:spPr>
          <a:xfrm>
            <a:off x="4661000" y="1712387"/>
            <a:ext cx="7587100" cy="3107325"/>
          </a:xfrm>
          <a:prstGeom prst="rect">
            <a:avLst/>
          </a:prstGeom>
          <a:noFill/>
          <a:ln>
            <a:noFill/>
          </a:ln>
        </p:spPr>
      </p:pic>
      <p:pic>
        <p:nvPicPr>
          <p:cNvPr id="236" name="Google Shape;236;p32"/>
          <p:cNvPicPr preferRelativeResize="0"/>
          <p:nvPr/>
        </p:nvPicPr>
        <p:blipFill>
          <a:blip r:embed="rId4">
            <a:alphaModFix/>
          </a:blip>
          <a:stretch>
            <a:fillRect/>
          </a:stretch>
        </p:blipFill>
        <p:spPr>
          <a:xfrm>
            <a:off x="0" y="4492025"/>
            <a:ext cx="4459949" cy="2365975"/>
          </a:xfrm>
          <a:prstGeom prst="rect">
            <a:avLst/>
          </a:prstGeom>
          <a:noFill/>
          <a:ln>
            <a:noFill/>
          </a:ln>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3"/>
          <p:cNvSpPr txBox="1"/>
          <p:nvPr/>
        </p:nvSpPr>
        <p:spPr>
          <a:xfrm>
            <a:off x="11506202" y="6519009"/>
            <a:ext cx="685800" cy="20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rgbClr val="000000"/>
                </a:solidFill>
                <a:latin typeface="Arial"/>
                <a:ea typeface="Arial"/>
                <a:cs typeface="Arial"/>
                <a:sym typeface="Arial"/>
              </a:rPr>
              <a:t>‹#›</a:t>
            </a:fld>
            <a:endParaRPr b="0" i="0" sz="1050" u="none" cap="none" strike="noStrike">
              <a:solidFill>
                <a:srgbClr val="000000"/>
              </a:solidFill>
              <a:latin typeface="Arial"/>
              <a:ea typeface="Arial"/>
              <a:cs typeface="Arial"/>
              <a:sym typeface="Arial"/>
            </a:endParaRPr>
          </a:p>
        </p:txBody>
      </p:sp>
      <p:sp>
        <p:nvSpPr>
          <p:cNvPr id="243" name="Google Shape;243;p33"/>
          <p:cNvSpPr txBox="1"/>
          <p:nvPr/>
        </p:nvSpPr>
        <p:spPr>
          <a:xfrm>
            <a:off x="480873" y="506701"/>
            <a:ext cx="10017900" cy="689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2800"/>
              <a:buFont typeface="Arial"/>
              <a:buNone/>
            </a:pPr>
            <a:r>
              <a:rPr lang="en-US" sz="2800">
                <a:latin typeface="Helvetica Neue"/>
                <a:ea typeface="Helvetica Neue"/>
                <a:cs typeface="Helvetica Neue"/>
                <a:sym typeface="Helvetica Neue"/>
              </a:rPr>
              <a:t>¿Cuántos valores únicos de canciones hay en cada continente? </a:t>
            </a:r>
            <a:endParaRPr b="1" i="0" sz="100" u="none" cap="none" strike="noStrike">
              <a:solidFill>
                <a:srgbClr val="888888"/>
              </a:solidFill>
              <a:latin typeface="Helvetica Neue"/>
              <a:ea typeface="Helvetica Neue"/>
              <a:cs typeface="Helvetica Neue"/>
              <a:sym typeface="Helvetica Neue"/>
            </a:endParaRPr>
          </a:p>
        </p:txBody>
      </p:sp>
      <p:sp>
        <p:nvSpPr>
          <p:cNvPr id="244" name="Google Shape;244;p33"/>
          <p:cNvSpPr/>
          <p:nvPr/>
        </p:nvSpPr>
        <p:spPr>
          <a:xfrm>
            <a:off x="471475" y="1215475"/>
            <a:ext cx="2791500" cy="5130600"/>
          </a:xfrm>
          <a:prstGeom prst="rect">
            <a:avLst/>
          </a:prstGeom>
          <a:noFill/>
          <a:ln>
            <a:noFill/>
          </a:ln>
        </p:spPr>
        <p:txBody>
          <a:bodyPr anchorCtr="0" anchor="t" bIns="45700" lIns="91425" spcFirstLastPara="1" rIns="91425" wrap="square" tIns="45700">
            <a:noAutofit/>
          </a:bodyPr>
          <a:lstStyle/>
          <a:p>
            <a:pPr indent="0" lvl="0" marL="0" rtl="0" algn="l">
              <a:lnSpc>
                <a:spcPct val="135714"/>
              </a:lnSpc>
              <a:spcBef>
                <a:spcPts val="0"/>
              </a:spcBef>
              <a:spcAft>
                <a:spcPts val="0"/>
              </a:spcAft>
              <a:buSzPts val="1100"/>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SzPts val="1100"/>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SzPts val="1100"/>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SzPts val="1100"/>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n-US">
                <a:solidFill>
                  <a:schemeClr val="dk1"/>
                </a:solidFill>
                <a:latin typeface="Helvetica Neue Light"/>
                <a:ea typeface="Helvetica Neue Light"/>
                <a:cs typeface="Helvetica Neue Light"/>
                <a:sym typeface="Helvetica Neue Light"/>
              </a:rPr>
              <a:t>Si bien Norteamérica tiene más streams, Europa parece tener la mayor variabilidad en los tops de los países. Podríamos pensar un consumo bastante menos uniforme en su música.</a:t>
            </a:r>
            <a:endParaRPr>
              <a:solidFill>
                <a:schemeClr val="dk1"/>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
        <p:nvSpPr>
          <p:cNvPr id="245" name="Google Shape;245;p33"/>
          <p:cNvSpPr txBox="1"/>
          <p:nvPr/>
        </p:nvSpPr>
        <p:spPr>
          <a:xfrm>
            <a:off x="8052212" y="2869579"/>
            <a:ext cx="674700" cy="1848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200">
                <a:solidFill>
                  <a:schemeClr val="lt1"/>
                </a:solidFill>
                <a:latin typeface="Calibri"/>
                <a:ea typeface="Calibri"/>
                <a:cs typeface="Calibri"/>
                <a:sym typeface="Calibri"/>
              </a:rPr>
              <a:t>47%</a:t>
            </a:r>
            <a:endParaRPr/>
          </a:p>
        </p:txBody>
      </p:sp>
      <p:sp>
        <p:nvSpPr>
          <p:cNvPr id="246" name="Google Shape;246;p33"/>
          <p:cNvSpPr txBox="1"/>
          <p:nvPr/>
        </p:nvSpPr>
        <p:spPr>
          <a:xfrm>
            <a:off x="8052212" y="4126315"/>
            <a:ext cx="674700" cy="1848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200">
                <a:solidFill>
                  <a:schemeClr val="lt1"/>
                </a:solidFill>
                <a:latin typeface="Calibri"/>
                <a:ea typeface="Calibri"/>
                <a:cs typeface="Calibri"/>
                <a:sym typeface="Calibri"/>
              </a:rPr>
              <a:t>55%</a:t>
            </a:r>
            <a:endParaRPr/>
          </a:p>
        </p:txBody>
      </p:sp>
      <p:sp>
        <p:nvSpPr>
          <p:cNvPr id="247" name="Google Shape;247;p33"/>
          <p:cNvSpPr txBox="1"/>
          <p:nvPr/>
        </p:nvSpPr>
        <p:spPr>
          <a:xfrm>
            <a:off x="8052212" y="5335688"/>
            <a:ext cx="674700" cy="1848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200">
                <a:solidFill>
                  <a:schemeClr val="lt1"/>
                </a:solidFill>
                <a:latin typeface="Calibri"/>
                <a:ea typeface="Calibri"/>
                <a:cs typeface="Calibri"/>
                <a:sym typeface="Calibri"/>
              </a:rPr>
              <a:t>52%</a:t>
            </a:r>
            <a:endParaRPr/>
          </a:p>
        </p:txBody>
      </p:sp>
      <p:sp>
        <p:nvSpPr>
          <p:cNvPr id="248" name="Google Shape;248;p33"/>
          <p:cNvSpPr txBox="1"/>
          <p:nvPr/>
        </p:nvSpPr>
        <p:spPr>
          <a:xfrm>
            <a:off x="471475" y="6452838"/>
            <a:ext cx="10739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latin typeface="Calibri"/>
              <a:ea typeface="Calibri"/>
              <a:cs typeface="Calibri"/>
              <a:sym typeface="Calibri"/>
            </a:endParaRPr>
          </a:p>
        </p:txBody>
      </p:sp>
      <p:pic>
        <p:nvPicPr>
          <p:cNvPr id="249" name="Google Shape;249;p33"/>
          <p:cNvPicPr preferRelativeResize="0"/>
          <p:nvPr/>
        </p:nvPicPr>
        <p:blipFill>
          <a:blip r:embed="rId3">
            <a:alphaModFix/>
          </a:blip>
          <a:stretch>
            <a:fillRect/>
          </a:stretch>
        </p:blipFill>
        <p:spPr>
          <a:xfrm>
            <a:off x="4515350" y="1722150"/>
            <a:ext cx="6136776" cy="3970851"/>
          </a:xfrm>
          <a:prstGeom prst="rect">
            <a:avLst/>
          </a:prstGeom>
          <a:noFill/>
          <a:ln>
            <a:noFill/>
          </a:ln>
        </p:spPr>
      </p:pic>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1_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_Office Theme">
  <a:themeElements>
    <a:clrScheme name="Pain Points Palete">
      <a:dk1>
        <a:srgbClr val="000000"/>
      </a:dk1>
      <a:lt1>
        <a:srgbClr val="FFFFFF"/>
      </a:lt1>
      <a:dk2>
        <a:srgbClr val="212745"/>
      </a:dk2>
      <a:lt2>
        <a:srgbClr val="B4DCFA"/>
      </a:lt2>
      <a:accent1>
        <a:srgbClr val="00F3FF"/>
      </a:accent1>
      <a:accent2>
        <a:srgbClr val="A100FF"/>
      </a:accent2>
      <a:accent3>
        <a:srgbClr val="380089"/>
      </a:accent3>
      <a:accent4>
        <a:srgbClr val="00D700"/>
      </a:accent4>
      <a:accent5>
        <a:srgbClr val="FF9500"/>
      </a:accent5>
      <a:accent6>
        <a:srgbClr val="008EFF"/>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